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7" r:id="rId2"/>
    <p:sldId id="312" r:id="rId3"/>
    <p:sldId id="258" r:id="rId4"/>
    <p:sldId id="260" r:id="rId5"/>
    <p:sldId id="261" r:id="rId6"/>
    <p:sldId id="262" r:id="rId7"/>
    <p:sldId id="266" r:id="rId8"/>
    <p:sldId id="276" r:id="rId9"/>
    <p:sldId id="304" r:id="rId10"/>
    <p:sldId id="277" r:id="rId11"/>
    <p:sldId id="279" r:id="rId12"/>
    <p:sldId id="285" r:id="rId13"/>
    <p:sldId id="280" r:id="rId14"/>
    <p:sldId id="281" r:id="rId15"/>
    <p:sldId id="306" r:id="rId16"/>
    <p:sldId id="321" r:id="rId17"/>
    <p:sldId id="322" r:id="rId18"/>
    <p:sldId id="283" r:id="rId19"/>
    <p:sldId id="307" r:id="rId20"/>
    <p:sldId id="310" r:id="rId21"/>
    <p:sldId id="324" r:id="rId22"/>
    <p:sldId id="287" r:id="rId23"/>
    <p:sldId id="323" r:id="rId24"/>
    <p:sldId id="289" r:id="rId25"/>
    <p:sldId id="290" r:id="rId26"/>
    <p:sldId id="291" r:id="rId27"/>
    <p:sldId id="292" r:id="rId28"/>
    <p:sldId id="293" r:id="rId29"/>
    <p:sldId id="294" r:id="rId30"/>
    <p:sldId id="311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274" r:id="rId41"/>
    <p:sldId id="275" r:id="rId42"/>
    <p:sldId id="318" r:id="rId43"/>
    <p:sldId id="319" r:id="rId44"/>
    <p:sldId id="264" r:id="rId4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FFFFCC"/>
    <a:srgbClr val="ABD3E9"/>
    <a:srgbClr val="ABC8E9"/>
    <a:srgbClr val="ABD300"/>
    <a:srgbClr val="ABC8E8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92600" autoAdjust="0"/>
  </p:normalViewPr>
  <p:slideViewPr>
    <p:cSldViewPr>
      <p:cViewPr>
        <p:scale>
          <a:sx n="100" d="100"/>
          <a:sy n="100" d="100"/>
        </p:scale>
        <p:origin x="-194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6C6DCB-6CFA-4AF5-8E9D-7EFD0D2775D4}" type="datetimeFigureOut">
              <a:rPr lang="zh-CN" altLang="en-US"/>
              <a:pPr>
                <a:defRPr/>
              </a:pPr>
              <a:t>2018/3/28</a:t>
            </a:fld>
            <a:endParaRPr lang="en-US" altLang="zh-CN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02CFA0-3903-41AB-9E00-BC734E2FFE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775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4EDA07-E1C1-4C96-BB65-8045CBCD57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2839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EE9A7-D93F-4C0D-BF47-E2F2D41F3004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CN" altLang="en-US" smtClean="0"/>
              <a:t>教学准备和实施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CN" altLang="en-US" smtClean="0"/>
              <a:t>谢谢！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E94EF-4AAF-4133-B1C1-D3BACB4648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B3793-458E-4C76-BE11-4D1EDD371B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D335-A8A5-4074-8351-B399C2D8DD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763713" y="1600200"/>
            <a:ext cx="338455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00663" y="1600200"/>
            <a:ext cx="3386137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E592-9203-490D-B59B-57435D5E7C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435E1-5F82-4227-8E6A-2E40464BD5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08115-A148-4984-A7D4-FBD4D8EA6A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7A1FB-735F-4F7C-B929-357D446EAD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763713" y="1600200"/>
            <a:ext cx="33845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00663" y="1600200"/>
            <a:ext cx="33861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FDA2A-2D5F-4586-92FB-828C186FB7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DFC5F-B937-46A5-8DF1-D1D9E1996D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A8E5E-AA1A-4C0E-A5E7-B058D15023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202E8-656A-48D1-BD41-05CC44D998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BBC63-DFCA-4A5D-83AE-0B59035BBC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A295F-429B-49C8-934E-F5F96732EB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37300"/>
            <a:ext cx="1476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黑体" pitchFamily="2" charset="-122"/>
              </a:defRPr>
            </a:lvl1pPr>
          </a:lstStyle>
          <a:p>
            <a:pPr>
              <a:defRPr/>
            </a:pPr>
            <a:fld id="{0DDB214F-E1C8-41F2-B85A-ECE0B5BFD2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63713" y="1600200"/>
            <a:ext cx="69230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2015&#24180;&#26149;&#23395;/&#26032;&#25945;&#23398;&#25991;&#20214;&#31995;&#32479;&#20013;&#31572;&#30097;&#23433;&#25490;&#20844;&#24067;&#25805;&#20316;&#27969;&#31243;(&#26032;&#29256;).doc" TargetMode="External"/><Relationship Id="rId2" Type="http://schemas.openxmlformats.org/officeDocument/2006/relationships/hyperlink" Target="http://www.xujc.cn/index.php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../2015&#24180;&#31179;&#23395;/&#38468;&#20214;1&#65306;&#25945;&#23398;&#25991;&#20214;&#31995;&#32479;&#28155;&#21152;&#8220;&#31572;&#30097;&#23433;&#25490;&#8221;&#25805;&#20316;&#27969;&#31243;.doc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21414;&#38376;&#22823;&#23398;&#22025;&#24218;&#23398;&#38498;&#21548;&#35838;&#21046;&#24230;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jxcj.xujc.com/main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2015&#24180;&#31179;&#23395;/&#38468;&#20214;1%20&#19987;&#20219;&#25945;&#24072;&#32593;&#19978;&#30331;&#24405;&#8220;&#21548;&#35838;&#35760;&#24405;&#8221;&#31995;&#32479;&#30340;&#25805;&#20316;&#26041;&#27861;.doc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xujc.cn/index.php" TargetMode="External"/><Relationship Id="rId4" Type="http://schemas.openxmlformats.org/officeDocument/2006/relationships/hyperlink" Target="../2015&#24180;&#31179;&#23395;/&#38468;&#20214;2&#65306;&#19987;&#20219;&#25945;&#24072;&#22312;&#32508;&#21512;&#25945;&#21153;&#31995;&#32479;&#25552;&#20132;&#8220;&#21548;&#35838;&#35760;&#24405;&#8221;&#30340;&#25805;&#20316;&#26041;&#27861;.doc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20851;&#20110;&#25552;&#39640;&#26032;&#25945;&#24072;&#25945;&#23398;&#33021;&#21147;&#30340;&#33509;&#24178;&#21150;&#27861;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http://tmooc.icourses.cn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slide" Target="slide29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wmf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&#25945;&#26696;&#21442;&#32771;&#26684;&#24335;.doc" TargetMode="Externa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7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40.xml"/><Relationship Id="rId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21414;&#38376;&#22823;&#23398;&#22025;&#24218;&#23398;&#38498;&#25945;&#24072;&#35838;&#22806;&#36741;&#23548;&#31572;&#30097;&#31649;&#29702;&#21150;&#27861;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0FC98D-E927-41F0-84A2-1E2E62745E62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56" y="1785926"/>
            <a:ext cx="6707188" cy="301467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5400" dirty="0" smtClean="0">
                <a:latin typeface="隶书" pitchFamily="49" charset="-122"/>
                <a:ea typeface="隶书" pitchFamily="49" charset="-122"/>
              </a:rPr>
              <a:t>服务 促进 提高</a:t>
            </a:r>
          </a:p>
          <a:p>
            <a:pPr algn="ctr" eaLnBrk="1" hangingPunct="1">
              <a:buFontTx/>
              <a:buNone/>
            </a:pPr>
            <a:endParaRPr lang="zh-CN" altLang="en-US" sz="2000" dirty="0" smtClean="0">
              <a:ea typeface="楷体_GB2312" pitchFamily="49" charset="-122"/>
            </a:endParaRPr>
          </a:p>
          <a:p>
            <a:pPr algn="ctr" eaLnBrk="1" hangingPunct="1">
              <a:buFontTx/>
              <a:buNone/>
            </a:pPr>
            <a:endParaRPr lang="zh-CN" altLang="en-US" sz="2400" dirty="0" smtClean="0">
              <a:ea typeface="楷体_GB2312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2800" dirty="0" smtClean="0">
                <a:ea typeface="楷体_GB2312" pitchFamily="49" charset="-122"/>
              </a:rPr>
              <a:t>教学促进部   黄文新</a:t>
            </a:r>
          </a:p>
          <a:p>
            <a:pPr algn="ctr" eaLnBrk="1" hangingPunct="1">
              <a:buFontTx/>
              <a:buNone/>
            </a:pPr>
            <a:r>
              <a:rPr lang="en-US" altLang="zh-CN" sz="2800" dirty="0" smtClean="0">
                <a:latin typeface="宋体" pitchFamily="2" charset="-122"/>
              </a:rPr>
              <a:t>2018</a:t>
            </a:r>
            <a:r>
              <a:rPr lang="zh-CN" altLang="en-US" sz="2800" dirty="0" smtClean="0">
                <a:latin typeface="宋体" pitchFamily="2" charset="-122"/>
              </a:rPr>
              <a:t>年</a:t>
            </a:r>
            <a:r>
              <a:rPr lang="en-US" altLang="zh-CN" sz="2800" dirty="0" smtClean="0">
                <a:latin typeface="宋体" pitchFamily="2" charset="-122"/>
              </a:rPr>
              <a:t>3</a:t>
            </a:r>
            <a:r>
              <a:rPr lang="zh-CN" altLang="en-US" sz="2800" dirty="0" smtClean="0">
                <a:latin typeface="宋体" pitchFamily="2" charset="-122"/>
              </a:rPr>
              <a:t>月</a:t>
            </a:r>
            <a:r>
              <a:rPr lang="en-US" altLang="zh-CN" sz="2800" dirty="0" smtClean="0">
                <a:latin typeface="宋体" pitchFamily="2" charset="-122"/>
              </a:rPr>
              <a:t>28</a:t>
            </a:r>
            <a:r>
              <a:rPr lang="zh-CN" altLang="en-US" sz="2800" dirty="0" smtClean="0">
                <a:latin typeface="宋体" pitchFamily="2" charset="-122"/>
              </a:rPr>
              <a:t>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71813" y="500063"/>
            <a:ext cx="4929187" cy="571500"/>
          </a:xfrm>
        </p:spPr>
        <p:txBody>
          <a:bodyPr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ea typeface="黑体" pitchFamily="2" charset="-122"/>
              </a:rPr>
              <a:t>答疑安排的公布方式（两种）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3713" y="1628775"/>
            <a:ext cx="6808787" cy="1512888"/>
          </a:xfrm>
        </p:spPr>
        <p:txBody>
          <a:bodyPr/>
          <a:lstStyle/>
          <a:p>
            <a:pPr marL="0" indent="447675">
              <a:buFontTx/>
              <a:buNone/>
              <a:defRPr/>
            </a:pPr>
            <a:r>
              <a:rPr lang="zh-CN" altLang="en-US" sz="2400" b="1" dirty="0" smtClean="0">
                <a:latin typeface="+mn-ea"/>
              </a:rPr>
              <a:t>按统一模板（如下所示）制作答疑安排表，并自行用</a:t>
            </a:r>
            <a:r>
              <a:rPr lang="en-US" altLang="zh-CN" sz="2400" b="1" dirty="0" smtClean="0">
                <a:latin typeface="+mn-ea"/>
              </a:rPr>
              <a:t>A4</a:t>
            </a:r>
            <a:r>
              <a:rPr lang="zh-CN" altLang="en-US" sz="2400" b="1" dirty="0" smtClean="0">
                <a:latin typeface="+mn-ea"/>
              </a:rPr>
              <a:t>纸打印后张贴到办公室大门显眼位置。</a:t>
            </a:r>
            <a:endParaRPr lang="zh-CN" altLang="en-US" sz="2400" dirty="0" smtClean="0">
              <a:latin typeface="+mn-ea"/>
            </a:endParaRPr>
          </a:p>
        </p:txBody>
      </p:sp>
      <p:graphicFrame>
        <p:nvGraphicFramePr>
          <p:cNvPr id="36902" name="Group 3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0976447"/>
              </p:ext>
            </p:extLst>
          </p:nvPr>
        </p:nvGraphicFramePr>
        <p:xfrm>
          <a:off x="1857356" y="2714620"/>
          <a:ext cx="6481762" cy="2228298"/>
        </p:xfrm>
        <a:graphic>
          <a:graphicData uri="http://schemas.openxmlformats.org/drawingml/2006/table">
            <a:tbl>
              <a:tblPr/>
              <a:tblGrid>
                <a:gridCol w="804862"/>
                <a:gridCol w="1208088"/>
                <a:gridCol w="1847850"/>
                <a:gridCol w="1303355"/>
                <a:gridCol w="1317607"/>
              </a:tblGrid>
              <a:tr h="6433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厦门大学嘉庚学院</a:t>
                      </a:r>
                      <a:r>
                        <a:rPr kumimoji="0" lang="en-US" altLang="zh-CN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2016-2017(1)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学期答疑安排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黑体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单 位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教师姓名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答疑时间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答疑地点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联系方式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1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XXX</a:t>
                      </a: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系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仿宋_GB2312" pitchFamily="49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张三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周一 第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1-2</a:t>
                      </a: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节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仿宋_GB2312" pitchFamily="49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周二 第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3-4</a:t>
                      </a: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节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仿宋_GB2312" pitchFamily="49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周三 第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9-10</a:t>
                      </a: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节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仿宋_GB2312" pitchFamily="49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经管楼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C502)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仿宋_GB2312" pitchFamily="49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18062340000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7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571875" y="1143000"/>
            <a:ext cx="29289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zh-CN" altLang="en-US" sz="2400" kern="0" dirty="0" smtClean="0">
                <a:solidFill>
                  <a:srgbClr val="C00000"/>
                </a:solidFill>
                <a:latin typeface="+mj-lt"/>
                <a:ea typeface="黑体" pitchFamily="2" charset="-122"/>
                <a:cs typeface="+mj-cs"/>
              </a:rPr>
              <a:t>办公室公布</a:t>
            </a:r>
            <a:r>
              <a:rPr lang="zh-CN" altLang="en-US" sz="2400" kern="0" dirty="0">
                <a:solidFill>
                  <a:srgbClr val="C00000"/>
                </a:solidFill>
                <a:latin typeface="+mj-lt"/>
                <a:ea typeface="黑体" pitchFamily="2" charset="-122"/>
                <a:cs typeface="+mj-cs"/>
              </a:rPr>
              <a:t>样式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13"/>
          <p:cNvSpPr>
            <a:spLocks noChangeArrowheads="1"/>
          </p:cNvSpPr>
          <p:nvPr/>
        </p:nvSpPr>
        <p:spPr bwMode="auto">
          <a:xfrm>
            <a:off x="3203848" y="1357312"/>
            <a:ext cx="432048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buFont typeface="Wingdings" pitchFamily="2" charset="2"/>
              <a:buChar char="Ø"/>
            </a:pPr>
            <a:r>
              <a:rPr lang="zh-CN" altLang="en-US" sz="2400" dirty="0">
                <a:solidFill>
                  <a:srgbClr val="C00000"/>
                </a:solidFill>
                <a:ea typeface="黑体" pitchFamily="2" charset="-122"/>
              </a:rPr>
              <a:t>在教学文件系统公布方式</a:t>
            </a:r>
          </a:p>
        </p:txBody>
      </p:sp>
      <p:sp>
        <p:nvSpPr>
          <p:cNvPr id="13315" name="Rectangle 314"/>
          <p:cNvSpPr>
            <a:spLocks noChangeArrowheads="1"/>
          </p:cNvSpPr>
          <p:nvPr/>
        </p:nvSpPr>
        <p:spPr bwMode="auto">
          <a:xfrm>
            <a:off x="3500438" y="3286125"/>
            <a:ext cx="4143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>
              <a:lnSpc>
                <a:spcPct val="130000"/>
              </a:lnSpc>
            </a:pPr>
            <a:r>
              <a:rPr lang="zh-CN" altLang="en-US" sz="2400" b="1" dirty="0">
                <a:latin typeface="宋体" pitchFamily="2" charset="-122"/>
                <a:hlinkClick r:id="rId2"/>
              </a:rPr>
              <a:t>（</a:t>
            </a:r>
            <a:r>
              <a:rPr lang="zh-CN" altLang="en-US" sz="2400" b="1" dirty="0">
                <a:solidFill>
                  <a:srgbClr val="0033CC"/>
                </a:solidFill>
                <a:latin typeface="宋体" pitchFamily="2" charset="-122"/>
                <a:hlinkClick r:id="rId2"/>
              </a:rPr>
              <a:t>请一位老师上台演示操作</a:t>
            </a:r>
            <a:r>
              <a:rPr lang="en-US" altLang="zh-CN" sz="2400" b="1" dirty="0">
                <a:solidFill>
                  <a:srgbClr val="0033CC"/>
                </a:solidFill>
                <a:latin typeface="宋体" pitchFamily="2" charset="-122"/>
                <a:hlinkClick r:id="rId2"/>
              </a:rPr>
              <a:t>)</a:t>
            </a:r>
            <a:endParaRPr lang="en-US" altLang="zh-CN" sz="2400" dirty="0">
              <a:latin typeface="宋体" pitchFamily="2" charset="-122"/>
            </a:endParaRPr>
          </a:p>
        </p:txBody>
      </p:sp>
      <p:sp>
        <p:nvSpPr>
          <p:cNvPr id="13316" name="Rectangle 345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4286250" y="2143125"/>
            <a:ext cx="172591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>
              <a:lnSpc>
                <a:spcPct val="130000"/>
              </a:lnSpc>
            </a:pPr>
            <a:r>
              <a:rPr lang="en-US" altLang="zh-CN" sz="2400" b="1" dirty="0" smtClean="0">
                <a:latin typeface="宋体" pitchFamily="2" charset="-122"/>
                <a:hlinkClick r:id="rId4" action="ppaction://hlinkfile"/>
              </a:rPr>
              <a:t>(</a:t>
            </a:r>
            <a:r>
              <a:rPr lang="zh-CN" altLang="en-US" sz="2400" b="1" dirty="0" smtClean="0">
                <a:latin typeface="宋体" pitchFamily="2" charset="-122"/>
                <a:hlinkClick r:id="rId4" action="ppaction://hlinkfile"/>
              </a:rPr>
              <a:t>操作</a:t>
            </a:r>
            <a:r>
              <a:rPr lang="zh-CN" altLang="en-US" sz="2400" b="1" dirty="0">
                <a:latin typeface="宋体" pitchFamily="2" charset="-122"/>
                <a:hlinkClick r:id="rId4" action="ppaction://hlinkfile"/>
              </a:rPr>
              <a:t>流程</a:t>
            </a:r>
            <a:r>
              <a:rPr lang="en-US" altLang="zh-CN" sz="2400" b="1" dirty="0">
                <a:latin typeface="宋体" pitchFamily="2" charset="-122"/>
                <a:hlinkClick r:id="rId4" action="ppaction://hlinkfile"/>
              </a:rPr>
              <a:t>)</a:t>
            </a:r>
            <a:endParaRPr lang="en-US" altLang="zh-CN" sz="2400" dirty="0">
              <a:latin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312" y="5229200"/>
            <a:ext cx="1008062" cy="4318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4339" name="Picture 7" descr="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63713" y="1989138"/>
            <a:ext cx="6923087" cy="280828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620688"/>
            <a:ext cx="3143264" cy="638175"/>
          </a:xfrm>
        </p:spPr>
        <p:txBody>
          <a:bodyPr/>
          <a:lstStyle/>
          <a:p>
            <a:pPr marL="457200" indent="-457200" algn="ctr">
              <a:buFont typeface="Wingdings" pitchFamily="2" charset="2"/>
              <a:buChar char="u"/>
            </a:pPr>
            <a:r>
              <a:rPr lang="zh-CN" altLang="en-US" sz="3200" b="1" dirty="0" smtClean="0">
                <a:solidFill>
                  <a:srgbClr val="0033CC"/>
                </a:solidFill>
                <a:ea typeface="黑体" pitchFamily="2" charset="-122"/>
              </a:rPr>
              <a:t>听课工作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1835150" y="1628775"/>
            <a:ext cx="7058025" cy="94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b="1" dirty="0">
                <a:latin typeface="宋体" pitchFamily="2" charset="-122"/>
              </a:rPr>
              <a:t>按</a:t>
            </a:r>
            <a:r>
              <a:rPr lang="en-US" altLang="zh-CN" sz="2000" b="1" dirty="0">
                <a:latin typeface="宋体" pitchFamily="2" charset="-122"/>
                <a:hlinkClick r:id="rId2" action="ppaction://hlinkfile"/>
              </a:rPr>
              <a:t>《</a:t>
            </a:r>
            <a:r>
              <a:rPr lang="zh-CN" altLang="en-US" sz="2000" b="1" dirty="0">
                <a:latin typeface="宋体" pitchFamily="2" charset="-122"/>
                <a:hlinkClick r:id="rId2" action="ppaction://hlinkfile"/>
              </a:rPr>
              <a:t>厦门大学嘉庚学院听课制度</a:t>
            </a:r>
            <a:r>
              <a:rPr lang="en-US" altLang="zh-CN" sz="2000" b="1" dirty="0">
                <a:latin typeface="宋体" pitchFamily="2" charset="-122"/>
                <a:hlinkClick r:id="rId2" action="ppaction://hlinkfile"/>
              </a:rPr>
              <a:t>》</a:t>
            </a:r>
            <a:r>
              <a:rPr lang="zh-CN" altLang="en-US" sz="2000" b="1" dirty="0">
                <a:latin typeface="宋体" pitchFamily="2" charset="-122"/>
              </a:rPr>
              <a:t>要求执行（</a:t>
            </a:r>
            <a:r>
              <a:rPr lang="zh-CN" altLang="en-US" sz="2000" b="1" dirty="0" smtClean="0">
                <a:solidFill>
                  <a:srgbClr val="0033CC"/>
                </a:solidFill>
                <a:latin typeface="宋体" pitchFamily="2" charset="-122"/>
              </a:rPr>
              <a:t>详细见</a:t>
            </a:r>
            <a:r>
              <a:rPr lang="en-US" altLang="zh-CN" sz="2000" b="1" dirty="0">
                <a:solidFill>
                  <a:srgbClr val="0033CC"/>
                </a:solidFill>
                <a:latin typeface="宋体" pitchFamily="2" charset="-122"/>
              </a:rPr>
              <a:t>《</a:t>
            </a:r>
            <a:r>
              <a:rPr lang="zh-CN" altLang="en-US" sz="2000" b="1" dirty="0">
                <a:solidFill>
                  <a:srgbClr val="0033CC"/>
                </a:solidFill>
                <a:latin typeface="宋体" pitchFamily="2" charset="-122"/>
              </a:rPr>
              <a:t>教师手册</a:t>
            </a:r>
            <a:r>
              <a:rPr lang="en-US" altLang="zh-CN" sz="2000" b="1" dirty="0" smtClean="0">
                <a:solidFill>
                  <a:srgbClr val="0033CC"/>
                </a:solidFill>
                <a:latin typeface="宋体" pitchFamily="2" charset="-122"/>
              </a:rPr>
              <a:t>》</a:t>
            </a:r>
            <a:r>
              <a:rPr lang="zh-CN" altLang="en-US" sz="2000" b="1" dirty="0" smtClean="0">
                <a:latin typeface="宋体" pitchFamily="2" charset="-122"/>
              </a:rPr>
              <a:t>）</a:t>
            </a:r>
            <a:r>
              <a:rPr lang="zh-CN" altLang="en-US" sz="2000" b="1" dirty="0">
                <a:latin typeface="宋体" pitchFamily="2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692275" y="1196975"/>
            <a:ext cx="662414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zh-CN" altLang="en-US" sz="2400" b="1" dirty="0" smtClean="0">
                <a:latin typeface="+mn-ea"/>
                <a:ea typeface="+mn-ea"/>
              </a:rPr>
              <a:t>听课工作要求</a:t>
            </a:r>
            <a:r>
              <a:rPr lang="zh-CN" altLang="en-US" sz="2400" b="1" dirty="0">
                <a:latin typeface="+mn-ea"/>
                <a:ea typeface="+mn-ea"/>
              </a:rPr>
              <a:t>：</a:t>
            </a: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zh-CN" sz="2000" b="1" dirty="0">
                <a:latin typeface="+mn-ea"/>
                <a:ea typeface="+mn-ea"/>
              </a:rPr>
              <a:t>    1</a:t>
            </a:r>
            <a:r>
              <a:rPr lang="zh-CN" altLang="en-US" sz="2000" b="1" dirty="0" smtClean="0">
                <a:latin typeface="+mn-ea"/>
                <a:ea typeface="+mn-ea"/>
              </a:rPr>
              <a:t>．教师应将听课工作纳入本人日常工作计划。老</a:t>
            </a:r>
            <a:r>
              <a:rPr lang="zh-CN" altLang="en-US" sz="2000" b="1" dirty="0">
                <a:latin typeface="+mn-ea"/>
                <a:ea typeface="+mn-ea"/>
              </a:rPr>
              <a:t>教师</a:t>
            </a:r>
            <a:r>
              <a:rPr lang="en-US" altLang="zh-CN" sz="2000" b="1" dirty="0">
                <a:latin typeface="+mn-ea"/>
                <a:ea typeface="+mn-ea"/>
              </a:rPr>
              <a:t>(</a:t>
            </a:r>
            <a:r>
              <a:rPr lang="zh-CN" altLang="en-US" sz="2000" b="1" dirty="0">
                <a:latin typeface="+mn-ea"/>
                <a:ea typeface="+mn-ea"/>
              </a:rPr>
              <a:t>入职超过一学年</a:t>
            </a:r>
            <a:r>
              <a:rPr lang="en-US" altLang="zh-CN" sz="2000" b="1" dirty="0">
                <a:latin typeface="+mn-ea"/>
                <a:ea typeface="+mn-ea"/>
              </a:rPr>
              <a:t>)</a:t>
            </a:r>
            <a:r>
              <a:rPr lang="zh-CN" altLang="en-US" sz="2000" b="1" dirty="0">
                <a:latin typeface="+mn-ea"/>
                <a:ea typeface="+mn-ea"/>
              </a:rPr>
              <a:t>每月至少听课一节次；新教师</a:t>
            </a:r>
            <a:r>
              <a:rPr lang="en-US" altLang="zh-CN" sz="2000" b="1" dirty="0">
                <a:latin typeface="+mn-ea"/>
                <a:ea typeface="+mn-ea"/>
              </a:rPr>
              <a:t>(</a:t>
            </a:r>
            <a:r>
              <a:rPr lang="zh-CN" altLang="en-US" sz="2000" b="1" dirty="0">
                <a:latin typeface="+mn-ea"/>
                <a:ea typeface="+mn-ea"/>
              </a:rPr>
              <a:t>入职一年以内的教师</a:t>
            </a:r>
            <a:r>
              <a:rPr lang="en-US" altLang="zh-CN" sz="2000" b="1" dirty="0">
                <a:latin typeface="+mn-ea"/>
                <a:ea typeface="+mn-ea"/>
              </a:rPr>
              <a:t>)</a:t>
            </a:r>
            <a:r>
              <a:rPr lang="zh-CN" altLang="en-US" sz="2000" b="1" dirty="0">
                <a:latin typeface="+mn-ea"/>
                <a:ea typeface="+mn-ea"/>
              </a:rPr>
              <a:t>在第一学期内至少听课</a:t>
            </a:r>
            <a:r>
              <a:rPr lang="en-US" altLang="zh-CN" sz="2000" b="1" dirty="0">
                <a:latin typeface="+mn-ea"/>
                <a:ea typeface="+mn-ea"/>
              </a:rPr>
              <a:t>8</a:t>
            </a:r>
            <a:r>
              <a:rPr lang="zh-CN" altLang="en-US" sz="2000" b="1" dirty="0">
                <a:latin typeface="+mn-ea"/>
                <a:ea typeface="+mn-ea"/>
              </a:rPr>
              <a:t>节次，第二学期听课不少于</a:t>
            </a:r>
            <a:r>
              <a:rPr lang="en-US" altLang="zh-CN" sz="2000" b="1" dirty="0">
                <a:latin typeface="+mn-ea"/>
                <a:ea typeface="+mn-ea"/>
              </a:rPr>
              <a:t>4</a:t>
            </a:r>
            <a:r>
              <a:rPr lang="zh-CN" altLang="en-US" sz="2000" b="1" dirty="0">
                <a:latin typeface="+mn-ea"/>
                <a:ea typeface="+mn-ea"/>
              </a:rPr>
              <a:t>节次。</a:t>
            </a:r>
          </a:p>
          <a:p>
            <a:pPr indent="533400"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zh-CN" sz="2000" b="1" dirty="0">
                <a:latin typeface="+mn-ea"/>
                <a:ea typeface="+mn-ea"/>
              </a:rPr>
              <a:t>2</a:t>
            </a:r>
            <a:r>
              <a:rPr lang="zh-CN" altLang="en-US" sz="2000" b="1" dirty="0">
                <a:latin typeface="+mn-ea"/>
                <a:ea typeface="+mn-ea"/>
              </a:rPr>
              <a:t>．听课前自行准备好</a:t>
            </a:r>
            <a:r>
              <a:rPr lang="en-US" altLang="zh-CN" sz="2000" b="1" dirty="0">
                <a:latin typeface="+mn-ea"/>
                <a:ea typeface="+mn-ea"/>
              </a:rPr>
              <a:t>《</a:t>
            </a:r>
            <a:r>
              <a:rPr lang="zh-CN" altLang="en-US" sz="2000" b="1" dirty="0">
                <a:latin typeface="+mn-ea"/>
                <a:ea typeface="+mn-ea"/>
              </a:rPr>
              <a:t>厦门大学嘉庚学院听课记录表</a:t>
            </a:r>
            <a:r>
              <a:rPr lang="en-US" altLang="zh-CN" sz="2000" b="1" dirty="0">
                <a:latin typeface="+mn-ea"/>
                <a:ea typeface="+mn-ea"/>
              </a:rPr>
              <a:t>》(</a:t>
            </a:r>
            <a:r>
              <a:rPr lang="zh-CN" altLang="en-US" sz="2000" b="1" dirty="0">
                <a:solidFill>
                  <a:srgbClr val="FF3300"/>
                </a:solidFill>
                <a:latin typeface="+mn-ea"/>
                <a:ea typeface="+mn-ea"/>
              </a:rPr>
              <a:t>自行</a:t>
            </a:r>
            <a:r>
              <a:rPr lang="zh-CN" altLang="en-US" sz="2000" b="1" dirty="0" smtClean="0">
                <a:solidFill>
                  <a:srgbClr val="FF3300"/>
                </a:solidFill>
                <a:latin typeface="+mn-ea"/>
                <a:ea typeface="+mn-ea"/>
              </a:rPr>
              <a:t>在</a:t>
            </a:r>
            <a:r>
              <a:rPr lang="zh-CN" altLang="en-US" sz="2000" b="1" dirty="0" smtClean="0">
                <a:solidFill>
                  <a:srgbClr val="FF3300"/>
                </a:solidFill>
                <a:latin typeface="+mn-ea"/>
                <a:ea typeface="+mn-ea"/>
                <a:hlinkClick r:id="rId2"/>
              </a:rPr>
              <a:t>教学</a:t>
            </a:r>
            <a:r>
              <a:rPr lang="zh-CN" altLang="en-US" sz="2000" b="1" dirty="0">
                <a:solidFill>
                  <a:srgbClr val="FF3300"/>
                </a:solidFill>
                <a:latin typeface="+mn-ea"/>
                <a:ea typeface="+mn-ea"/>
                <a:hlinkClick r:id="rId2"/>
              </a:rPr>
              <a:t>促进部网站</a:t>
            </a:r>
            <a:r>
              <a:rPr lang="zh-CN" altLang="en-US" sz="2000" b="1" dirty="0">
                <a:solidFill>
                  <a:srgbClr val="FF3300"/>
                </a:solidFill>
                <a:latin typeface="+mn-ea"/>
                <a:ea typeface="+mn-ea"/>
              </a:rPr>
              <a:t>下载并打印</a:t>
            </a:r>
            <a:r>
              <a:rPr lang="en-US" altLang="zh-CN" sz="2000" b="1" dirty="0">
                <a:latin typeface="+mn-ea"/>
                <a:ea typeface="+mn-ea"/>
              </a:rPr>
              <a:t>)</a:t>
            </a:r>
            <a:r>
              <a:rPr lang="zh-CN" altLang="en-US" sz="2000" b="1" dirty="0">
                <a:latin typeface="+mn-ea"/>
                <a:ea typeface="+mn-ea"/>
              </a:rPr>
              <a:t>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643042" y="3429000"/>
            <a:ext cx="72390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   原始</a:t>
            </a:r>
            <a:r>
              <a:rPr lang="en-US" altLang="zh-CN" sz="2000" b="1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000" b="1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听课记录表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》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交本教学</a:t>
            </a:r>
            <a:r>
              <a:rPr lang="zh-CN" altLang="en-US" sz="2000" b="1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单位保存，听课记录信息需自行录入到学院网站</a:t>
            </a:r>
            <a:r>
              <a:rPr lang="zh-CN" altLang="en-US" sz="2000" b="1" dirty="0">
                <a:solidFill>
                  <a:srgbClr val="C00000"/>
                </a:solidFill>
                <a:latin typeface="宋体" pitchFamily="2" charset="-122"/>
                <a:ea typeface="黑体" pitchFamily="2" charset="-122"/>
              </a:rPr>
              <a:t>“</a:t>
            </a:r>
            <a:r>
              <a:rPr lang="zh-CN" altLang="en-US" sz="2000" b="1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综合教务系统</a:t>
            </a:r>
            <a:r>
              <a:rPr lang="zh-CN" altLang="en-US" sz="2000" b="1" dirty="0">
                <a:solidFill>
                  <a:srgbClr val="C00000"/>
                </a:solidFill>
                <a:latin typeface="宋体" pitchFamily="2" charset="-122"/>
                <a:ea typeface="黑体" pitchFamily="2" charset="-122"/>
              </a:rPr>
              <a:t>”</a:t>
            </a:r>
            <a:r>
              <a:rPr lang="zh-CN" altLang="en-US" sz="2000" b="1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的</a:t>
            </a:r>
            <a:r>
              <a:rPr lang="zh-CN" altLang="en-US" sz="2000" b="1" dirty="0">
                <a:solidFill>
                  <a:srgbClr val="C00000"/>
                </a:solidFill>
                <a:latin typeface="宋体" pitchFamily="2" charset="-122"/>
                <a:ea typeface="黑体" pitchFamily="2" charset="-122"/>
              </a:rPr>
              <a:t>“</a:t>
            </a:r>
            <a:r>
              <a:rPr lang="zh-CN" altLang="en-US" sz="2000" b="1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听课记录</a:t>
            </a:r>
            <a:r>
              <a:rPr lang="zh-CN" altLang="en-US" sz="2000" b="1" dirty="0">
                <a:solidFill>
                  <a:srgbClr val="C00000"/>
                </a:solidFill>
                <a:latin typeface="宋体" pitchFamily="2" charset="-122"/>
                <a:ea typeface="黑体" pitchFamily="2" charset="-122"/>
              </a:rPr>
              <a:t>”</a:t>
            </a:r>
            <a:r>
              <a:rPr lang="zh-CN" altLang="en-US" sz="2000" b="1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信息平台中</a:t>
            </a:r>
            <a:r>
              <a:rPr lang="zh-CN" altLang="en-US" sz="2000" b="1" dirty="0">
                <a:solidFill>
                  <a:srgbClr val="C00000"/>
                </a:solidFill>
                <a:latin typeface="宋体" pitchFamily="2" charset="-122"/>
              </a:rPr>
              <a:t>。</a:t>
            </a:r>
          </a:p>
        </p:txBody>
      </p:sp>
      <p:sp>
        <p:nvSpPr>
          <p:cNvPr id="686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336" y="5301208"/>
            <a:ext cx="1008062" cy="4318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571604" y="1357298"/>
            <a:ext cx="6744812" cy="1932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latin typeface="宋体" pitchFamily="2" charset="-122"/>
              </a:rPr>
              <a:t>   </a:t>
            </a:r>
            <a:r>
              <a:rPr lang="en-US" altLang="zh-CN" sz="2000" b="1" dirty="0">
                <a:latin typeface="宋体" pitchFamily="2" charset="-122"/>
              </a:rPr>
              <a:t>3</a:t>
            </a:r>
            <a:r>
              <a:rPr lang="zh-CN" altLang="en-US" sz="2000" b="1" dirty="0">
                <a:latin typeface="宋体" pitchFamily="2" charset="-122"/>
              </a:rPr>
              <a:t>．听课</a:t>
            </a:r>
            <a:r>
              <a:rPr lang="zh-CN" altLang="en-US" sz="2000" b="1" dirty="0" smtClean="0">
                <a:latin typeface="宋体" pitchFamily="2" charset="-122"/>
              </a:rPr>
              <a:t>过程中应准确</a:t>
            </a:r>
            <a:r>
              <a:rPr lang="zh-CN" altLang="en-US" sz="2000" b="1" dirty="0">
                <a:latin typeface="宋体" pitchFamily="2" charset="-122"/>
              </a:rPr>
              <a:t>填写</a:t>
            </a:r>
            <a:r>
              <a:rPr lang="en-US" altLang="zh-CN" sz="2000" b="1" dirty="0">
                <a:latin typeface="宋体" pitchFamily="2" charset="-122"/>
              </a:rPr>
              <a:t>《</a:t>
            </a:r>
            <a:r>
              <a:rPr lang="zh-CN" altLang="en-US" sz="2000" b="1" dirty="0">
                <a:latin typeface="宋体" pitchFamily="2" charset="-122"/>
              </a:rPr>
              <a:t>厦门大学嘉庚学院听课记录表</a:t>
            </a:r>
            <a:r>
              <a:rPr lang="en-US" altLang="zh-CN" sz="2000" b="1" dirty="0" smtClean="0">
                <a:latin typeface="宋体" pitchFamily="2" charset="-122"/>
              </a:rPr>
              <a:t>》</a:t>
            </a:r>
            <a:r>
              <a:rPr lang="zh-CN" altLang="en-US" sz="2000" b="1" dirty="0" smtClean="0">
                <a:latin typeface="宋体" pitchFamily="2" charset="-122"/>
              </a:rPr>
              <a:t>；</a:t>
            </a:r>
            <a:r>
              <a:rPr lang="en-US" altLang="zh-CN" sz="2000" b="1" dirty="0" smtClean="0">
                <a:latin typeface="宋体" pitchFamily="2" charset="-122"/>
              </a:rPr>
              <a:t> </a:t>
            </a:r>
            <a:endParaRPr lang="en-US" altLang="zh-CN" sz="2000" b="1" dirty="0">
              <a:latin typeface="宋体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宋体" pitchFamily="2" charset="-122"/>
              </a:rPr>
              <a:t>    4</a:t>
            </a:r>
            <a:r>
              <a:rPr lang="zh-CN" altLang="en-US" sz="2000" b="1" dirty="0">
                <a:latin typeface="宋体" pitchFamily="2" charset="-122"/>
              </a:rPr>
              <a:t>．听课后</a:t>
            </a:r>
            <a:r>
              <a:rPr lang="zh-CN" altLang="en-US" sz="2000" b="1" dirty="0" smtClean="0">
                <a:latin typeface="宋体" pitchFamily="2" charset="-122"/>
              </a:rPr>
              <a:t>及时向上课教师反馈评价，并</a:t>
            </a:r>
            <a:r>
              <a:rPr lang="zh-CN" altLang="en-US" sz="2000" b="1" dirty="0">
                <a:latin typeface="宋体" pitchFamily="2" charset="-122"/>
              </a:rPr>
              <a:t>保存听课记录信息。</a:t>
            </a:r>
          </a:p>
        </p:txBody>
      </p:sp>
      <p:sp>
        <p:nvSpPr>
          <p:cNvPr id="68615" name="Rectangle 7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1928810" y="4786322"/>
            <a:ext cx="177909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lnSpc>
                <a:spcPct val="130000"/>
              </a:lnSpc>
            </a:pPr>
            <a:r>
              <a:rPr lang="en-US" altLang="zh-CN" sz="2400" b="1" dirty="0" smtClean="0">
                <a:latin typeface="宋体" pitchFamily="2" charset="-122"/>
                <a:hlinkClick r:id="rId4" action="ppaction://hlinkfile"/>
              </a:rPr>
              <a:t>(</a:t>
            </a:r>
            <a:r>
              <a:rPr lang="zh-CN" altLang="en-US" sz="2400" b="1" dirty="0" smtClean="0">
                <a:latin typeface="宋体" pitchFamily="2" charset="-122"/>
                <a:hlinkClick r:id="rId4" action="ppaction://hlinkfile"/>
              </a:rPr>
              <a:t>操作</a:t>
            </a:r>
            <a:r>
              <a:rPr lang="zh-CN" altLang="en-US" sz="2400" b="1" dirty="0">
                <a:latin typeface="宋体" pitchFamily="2" charset="-122"/>
                <a:hlinkClick r:id="rId4" action="ppaction://hlinkfile"/>
              </a:rPr>
              <a:t>流程</a:t>
            </a:r>
            <a:r>
              <a:rPr lang="en-US" altLang="zh-CN" sz="2400" b="1" dirty="0">
                <a:latin typeface="宋体" pitchFamily="2" charset="-122"/>
                <a:hlinkClick r:id="rId4" action="ppaction://hlinkfile"/>
              </a:rPr>
              <a:t>)</a:t>
            </a:r>
            <a:endParaRPr lang="en-US" altLang="zh-CN" sz="2400" dirty="0">
              <a:latin typeface="宋体" pitchFamily="2" charset="-12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071934" y="4752987"/>
            <a:ext cx="4429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33CC"/>
                </a:solidFill>
                <a:latin typeface="宋体" pitchFamily="2" charset="-122"/>
              </a:rPr>
              <a:t>（</a:t>
            </a:r>
            <a:r>
              <a:rPr lang="zh-CN" altLang="en-US" sz="2400" b="1" dirty="0">
                <a:solidFill>
                  <a:srgbClr val="0033CC"/>
                </a:solidFill>
                <a:latin typeface="宋体" pitchFamily="2" charset="-122"/>
                <a:hlinkClick r:id="rId5"/>
              </a:rPr>
              <a:t>请一位教师上台操作演示</a:t>
            </a:r>
            <a:r>
              <a:rPr lang="zh-CN" altLang="en-US" sz="2400" b="1" dirty="0">
                <a:solidFill>
                  <a:srgbClr val="0033CC"/>
                </a:solidFill>
                <a:latin typeface="宋体" pitchFamily="2" charset="-122"/>
              </a:rPr>
              <a:t>）</a:t>
            </a:r>
            <a:endParaRPr lang="zh-CN" altLang="en-US" sz="2400" b="1" dirty="0">
              <a:solidFill>
                <a:srgbClr val="FF3300"/>
              </a:solidFill>
              <a:latin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63713" y="1600200"/>
            <a:ext cx="6923087" cy="4421087"/>
          </a:xfrm>
        </p:spPr>
        <p:txBody>
          <a:bodyPr/>
          <a:lstStyle/>
          <a:p>
            <a:r>
              <a:rPr lang="zh-CN" altLang="en-US" sz="2000" b="1" dirty="0" smtClean="0">
                <a:latin typeface="+mn-ea"/>
              </a:rPr>
              <a:t>在信息时代背景下的新教师应当具备的能力：</a:t>
            </a:r>
            <a:endParaRPr lang="en-US" altLang="zh-CN" sz="2000" b="1" dirty="0" smtClean="0">
              <a:latin typeface="+mn-ea"/>
            </a:endParaRPr>
          </a:p>
          <a:p>
            <a:r>
              <a:rPr lang="zh-CN" altLang="zh-CN" sz="2000" dirty="0">
                <a:latin typeface="+mn-ea"/>
              </a:rPr>
              <a:t>国内外学者一致认为教师的</a:t>
            </a:r>
            <a:r>
              <a:rPr lang="en-US" altLang="zh-CN" sz="2000" b="1" dirty="0">
                <a:latin typeface="黑体" pitchFamily="49" charset="-122"/>
                <a:ea typeface="黑体" pitchFamily="49" charset="-122"/>
              </a:rPr>
              <a:t>TPACK</a:t>
            </a:r>
            <a:r>
              <a:rPr lang="zh-CN" altLang="zh-CN" sz="2000" dirty="0">
                <a:latin typeface="+mn-ea"/>
              </a:rPr>
              <a:t>能力是未来教师必备的能力</a:t>
            </a:r>
            <a:r>
              <a:rPr lang="zh-CN" altLang="zh-CN" sz="2000" dirty="0" smtClean="0">
                <a:latin typeface="+mn-ea"/>
              </a:rPr>
              <a:t>。</a:t>
            </a:r>
            <a:r>
              <a:rPr lang="en-US" altLang="zh-CN" sz="2000" b="1" dirty="0">
                <a:latin typeface="+mn-ea"/>
              </a:rPr>
              <a:t>TPACK</a:t>
            </a:r>
            <a:r>
              <a:rPr lang="zh-CN" altLang="en-US" sz="2000" b="1" dirty="0" smtClean="0">
                <a:latin typeface="+mn-ea"/>
              </a:rPr>
              <a:t>（</a:t>
            </a:r>
            <a:r>
              <a:rPr lang="en-US" altLang="zh-CN" sz="2000" dirty="0">
                <a:latin typeface="+mn-ea"/>
              </a:rPr>
              <a:t>Technological Pedagogical Content Knowledge</a:t>
            </a:r>
            <a:r>
              <a:rPr lang="zh-CN" altLang="zh-CN" sz="2000" dirty="0">
                <a:latin typeface="+mn-ea"/>
              </a:rPr>
              <a:t>的缩写</a:t>
            </a:r>
            <a:r>
              <a:rPr lang="zh-CN" altLang="en-US" sz="2000" b="1" dirty="0">
                <a:latin typeface="+mn-ea"/>
              </a:rPr>
              <a:t>）</a:t>
            </a:r>
            <a:r>
              <a:rPr lang="zh-CN" altLang="zh-CN" sz="2000" dirty="0">
                <a:latin typeface="+mn-ea"/>
              </a:rPr>
              <a:t>，即</a:t>
            </a:r>
            <a:r>
              <a:rPr lang="zh-CN" altLang="zh-CN" sz="2000" b="1" dirty="0">
                <a:latin typeface="+mn-ea"/>
              </a:rPr>
              <a:t>整合技术的学科教学知识</a:t>
            </a:r>
            <a:r>
              <a:rPr lang="zh-CN" altLang="zh-CN" sz="2000" dirty="0">
                <a:latin typeface="+mn-ea"/>
              </a:rPr>
              <a:t>。</a:t>
            </a:r>
            <a:endParaRPr lang="en-US" altLang="zh-CN" sz="2000" dirty="0">
              <a:latin typeface="+mn-ea"/>
            </a:endParaRPr>
          </a:p>
          <a:p>
            <a:endParaRPr lang="zh-CN" altLang="zh-CN" sz="2000" dirty="0">
              <a:latin typeface="+mn-ea"/>
            </a:endParaRPr>
          </a:p>
          <a:p>
            <a:pPr indent="107950"/>
            <a:r>
              <a:rPr lang="en-US" altLang="zh-CN" sz="2000" dirty="0" smtClean="0">
                <a:latin typeface="+mn-ea"/>
              </a:rPr>
              <a:t>TPACK </a:t>
            </a:r>
            <a:r>
              <a:rPr lang="zh-CN" altLang="zh-CN" sz="2000" dirty="0">
                <a:latin typeface="+mn-ea"/>
              </a:rPr>
              <a:t>框架包含三个核心</a:t>
            </a:r>
            <a:r>
              <a:rPr lang="zh-CN" altLang="zh-CN" sz="2000" dirty="0" smtClean="0">
                <a:latin typeface="+mn-ea"/>
              </a:rPr>
              <a:t>要素</a:t>
            </a:r>
            <a:r>
              <a:rPr lang="zh-CN" altLang="en-US" sz="2000" dirty="0" smtClean="0">
                <a:latin typeface="+mn-ea"/>
              </a:rPr>
              <a:t>：</a:t>
            </a:r>
            <a:endParaRPr lang="en-US" altLang="zh-CN" sz="2000" dirty="0" smtClean="0">
              <a:latin typeface="+mn-ea"/>
            </a:endParaRPr>
          </a:p>
          <a:p>
            <a:pPr indent="107950"/>
            <a:r>
              <a:rPr lang="zh-CN" altLang="zh-CN" sz="2000" dirty="0" smtClean="0">
                <a:latin typeface="+mn-ea"/>
              </a:rPr>
              <a:t>即</a:t>
            </a:r>
            <a:r>
              <a:rPr lang="zh-CN" altLang="zh-CN" sz="2000" b="1" dirty="0">
                <a:latin typeface="+mn-ea"/>
              </a:rPr>
              <a:t>学科内容知识</a:t>
            </a:r>
            <a:r>
              <a:rPr lang="zh-CN" altLang="zh-CN" sz="2000" dirty="0">
                <a:latin typeface="+mn-ea"/>
              </a:rPr>
              <a:t>（</a:t>
            </a:r>
            <a:r>
              <a:rPr lang="en-US" altLang="zh-CN" sz="2000" dirty="0">
                <a:latin typeface="+mn-ea"/>
              </a:rPr>
              <a:t>CK</a:t>
            </a:r>
            <a:r>
              <a:rPr lang="zh-CN" altLang="zh-CN" sz="2000" dirty="0">
                <a:latin typeface="+mn-ea"/>
              </a:rPr>
              <a:t>）、</a:t>
            </a:r>
            <a:r>
              <a:rPr lang="zh-CN" altLang="zh-CN" sz="2000" b="1" dirty="0">
                <a:latin typeface="+mn-ea"/>
              </a:rPr>
              <a:t>教学法知识</a:t>
            </a:r>
            <a:r>
              <a:rPr lang="zh-CN" altLang="zh-CN" sz="2000" dirty="0">
                <a:latin typeface="+mn-ea"/>
              </a:rPr>
              <a:t>（</a:t>
            </a:r>
            <a:r>
              <a:rPr lang="en-US" altLang="zh-CN" sz="2000" dirty="0">
                <a:latin typeface="+mn-ea"/>
              </a:rPr>
              <a:t>PK</a:t>
            </a:r>
            <a:r>
              <a:rPr lang="zh-CN" altLang="zh-CN" sz="2000" dirty="0">
                <a:latin typeface="+mn-ea"/>
              </a:rPr>
              <a:t>）和</a:t>
            </a:r>
            <a:r>
              <a:rPr lang="zh-CN" altLang="zh-CN" sz="2000" b="1" dirty="0">
                <a:latin typeface="+mn-ea"/>
              </a:rPr>
              <a:t>技术知识</a:t>
            </a:r>
            <a:r>
              <a:rPr lang="zh-CN" altLang="zh-CN" sz="2000" dirty="0">
                <a:latin typeface="+mn-ea"/>
              </a:rPr>
              <a:t>（</a:t>
            </a:r>
            <a:r>
              <a:rPr lang="en-US" altLang="zh-CN" sz="2000" dirty="0">
                <a:latin typeface="+mn-ea"/>
              </a:rPr>
              <a:t>TK</a:t>
            </a:r>
            <a:r>
              <a:rPr lang="zh-CN" altLang="zh-CN" sz="2000" dirty="0">
                <a:latin typeface="+mn-ea"/>
              </a:rPr>
              <a:t>）</a:t>
            </a:r>
            <a:r>
              <a:rPr lang="zh-CN" altLang="zh-CN" sz="2000" dirty="0" smtClean="0">
                <a:latin typeface="+mn-ea"/>
              </a:rPr>
              <a:t>；</a:t>
            </a:r>
            <a:endParaRPr lang="en-US" altLang="zh-CN" sz="2000" dirty="0" smtClean="0">
              <a:latin typeface="+mn-ea"/>
            </a:endParaRPr>
          </a:p>
          <a:p>
            <a:pPr indent="107950"/>
            <a:r>
              <a:rPr lang="zh-CN" altLang="zh-CN" sz="2000" dirty="0" smtClean="0">
                <a:latin typeface="+mn-ea"/>
              </a:rPr>
              <a:t>四</a:t>
            </a:r>
            <a:r>
              <a:rPr lang="zh-CN" altLang="zh-CN" sz="2000" dirty="0">
                <a:latin typeface="+mn-ea"/>
              </a:rPr>
              <a:t>个复合</a:t>
            </a:r>
            <a:r>
              <a:rPr lang="zh-CN" altLang="zh-CN" sz="2000" dirty="0" smtClean="0">
                <a:latin typeface="+mn-ea"/>
              </a:rPr>
              <a:t>要素</a:t>
            </a:r>
            <a:r>
              <a:rPr lang="zh-CN" altLang="en-US" sz="2000" dirty="0" smtClean="0">
                <a:latin typeface="+mn-ea"/>
              </a:rPr>
              <a:t>：</a:t>
            </a:r>
            <a:endParaRPr lang="en-US" altLang="zh-CN" sz="2000" dirty="0" smtClean="0">
              <a:latin typeface="+mn-ea"/>
            </a:endParaRPr>
          </a:p>
          <a:p>
            <a:pPr indent="107950"/>
            <a:r>
              <a:rPr lang="zh-CN" altLang="zh-CN" sz="2000" dirty="0" smtClean="0">
                <a:latin typeface="+mn-ea"/>
              </a:rPr>
              <a:t>即</a:t>
            </a:r>
            <a:r>
              <a:rPr lang="zh-CN" altLang="zh-CN" sz="2000" b="1" dirty="0">
                <a:latin typeface="+mn-ea"/>
              </a:rPr>
              <a:t>学科教学知识</a:t>
            </a:r>
            <a:r>
              <a:rPr lang="zh-CN" altLang="zh-CN" sz="2000" dirty="0">
                <a:latin typeface="+mn-ea"/>
              </a:rPr>
              <a:t>（</a:t>
            </a:r>
            <a:r>
              <a:rPr lang="en-US" altLang="zh-CN" sz="2000" dirty="0">
                <a:latin typeface="+mn-ea"/>
              </a:rPr>
              <a:t>PCK</a:t>
            </a:r>
            <a:r>
              <a:rPr lang="zh-CN" altLang="zh-CN" sz="2000" dirty="0">
                <a:latin typeface="+mn-ea"/>
              </a:rPr>
              <a:t>）、</a:t>
            </a:r>
            <a:r>
              <a:rPr lang="zh-CN" altLang="zh-CN" sz="2000" b="1" dirty="0">
                <a:latin typeface="+mn-ea"/>
              </a:rPr>
              <a:t>整合技术的学科内容知识</a:t>
            </a:r>
            <a:r>
              <a:rPr lang="zh-CN" altLang="zh-CN" sz="2000" dirty="0">
                <a:latin typeface="+mn-ea"/>
              </a:rPr>
              <a:t>（</a:t>
            </a:r>
            <a:r>
              <a:rPr lang="en-US" altLang="zh-CN" sz="2000" dirty="0">
                <a:latin typeface="+mn-ea"/>
              </a:rPr>
              <a:t>TCK</a:t>
            </a:r>
            <a:r>
              <a:rPr lang="zh-CN" altLang="zh-CN" sz="2000" dirty="0">
                <a:latin typeface="+mn-ea"/>
              </a:rPr>
              <a:t>）、</a:t>
            </a:r>
            <a:r>
              <a:rPr lang="zh-CN" altLang="zh-CN" sz="2000" b="1" dirty="0">
                <a:latin typeface="+mn-ea"/>
              </a:rPr>
              <a:t>整合技术的教学法知识</a:t>
            </a:r>
            <a:r>
              <a:rPr lang="zh-CN" altLang="zh-CN" sz="2000" dirty="0">
                <a:latin typeface="+mn-ea"/>
              </a:rPr>
              <a:t>（</a:t>
            </a:r>
            <a:r>
              <a:rPr lang="en-US" altLang="zh-CN" sz="2000" dirty="0">
                <a:latin typeface="+mn-ea"/>
              </a:rPr>
              <a:t>TPK</a:t>
            </a:r>
            <a:r>
              <a:rPr lang="zh-CN" altLang="zh-CN" sz="2000" dirty="0">
                <a:latin typeface="+mn-ea"/>
              </a:rPr>
              <a:t>）、</a:t>
            </a:r>
            <a:r>
              <a:rPr lang="zh-CN" altLang="zh-CN" sz="2000" b="1" dirty="0">
                <a:latin typeface="+mn-ea"/>
              </a:rPr>
              <a:t>整合技术的学科教学知识</a:t>
            </a:r>
            <a:r>
              <a:rPr lang="zh-CN" altLang="zh-CN" sz="2000" dirty="0">
                <a:latin typeface="+mn-ea"/>
              </a:rPr>
              <a:t>（</a:t>
            </a:r>
            <a:r>
              <a:rPr lang="en-US" altLang="zh-CN" sz="2000" dirty="0">
                <a:latin typeface="+mn-ea"/>
              </a:rPr>
              <a:t>TPACK</a:t>
            </a:r>
            <a:r>
              <a:rPr lang="zh-CN" altLang="zh-CN" sz="1800" dirty="0"/>
              <a:t>）。</a:t>
            </a:r>
            <a:endParaRPr lang="zh-CN" altLang="en-US" sz="1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03848" y="707736"/>
            <a:ext cx="39473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u"/>
            </a:pPr>
            <a:r>
              <a:rPr lang="zh-CN" altLang="en-US" sz="3200" b="1" dirty="0" smtClean="0">
                <a:ea typeface="黑体" pitchFamily="2" charset="-122"/>
              </a:rPr>
              <a:t>新</a:t>
            </a:r>
            <a:r>
              <a:rPr lang="zh-CN" altLang="en-US" sz="3200" b="1" dirty="0">
                <a:ea typeface="黑体" pitchFamily="2" charset="-122"/>
              </a:rPr>
              <a:t>教师在职培养</a:t>
            </a:r>
          </a:p>
        </p:txBody>
      </p:sp>
    </p:spTree>
    <p:extLst>
      <p:ext uri="{BB962C8B-B14F-4D97-AF65-F5344CB8AC3E}">
        <p14:creationId xmlns:p14="http://schemas.microsoft.com/office/powerpoint/2010/main" val="18141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8dbb6fd5266d0168af4ff27912bd40734fa35c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96752"/>
            <a:ext cx="4551363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3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569285" y="2852936"/>
            <a:ext cx="6963155" cy="20928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542925">
              <a:lnSpc>
                <a:spcPct val="130000"/>
              </a:lnSpc>
            </a:pPr>
            <a:r>
              <a:rPr lang="zh-CN" altLang="en-US" sz="2000" b="1" dirty="0" smtClean="0">
                <a:latin typeface="宋体" pitchFamily="2" charset="-122"/>
              </a:rPr>
              <a:t>新</a:t>
            </a:r>
            <a:r>
              <a:rPr lang="zh-CN" altLang="en-US" sz="2000" b="1" dirty="0">
                <a:latin typeface="宋体" pitchFamily="2" charset="-122"/>
              </a:rPr>
              <a:t>教师的培养体系主要</a:t>
            </a:r>
            <a:r>
              <a:rPr lang="zh-CN" altLang="en-US" sz="2000" b="1" dirty="0" smtClean="0">
                <a:latin typeface="宋体" pitchFamily="2" charset="-122"/>
              </a:rPr>
              <a:t>由</a:t>
            </a:r>
            <a:r>
              <a:rPr lang="zh-CN" altLang="en-US" sz="2000" b="1" dirty="0" smtClean="0">
                <a:solidFill>
                  <a:srgbClr val="0033CC"/>
                </a:solidFill>
                <a:latin typeface="宋体" pitchFamily="2" charset="-122"/>
              </a:rPr>
              <a:t>入</a:t>
            </a:r>
            <a:r>
              <a:rPr lang="zh-CN" altLang="en-US" sz="2000" b="1" dirty="0">
                <a:solidFill>
                  <a:srgbClr val="0033CC"/>
                </a:solidFill>
                <a:latin typeface="宋体" pitchFamily="2" charset="-122"/>
              </a:rPr>
              <a:t>职培训</a:t>
            </a:r>
            <a:r>
              <a:rPr lang="zh-CN" altLang="en-US" sz="2000" b="1" dirty="0" smtClean="0">
                <a:latin typeface="宋体" pitchFamily="2" charset="-122"/>
              </a:rPr>
              <a:t>和</a:t>
            </a:r>
            <a:r>
              <a:rPr lang="zh-CN" altLang="en-US" sz="2000" b="1" dirty="0" smtClean="0">
                <a:solidFill>
                  <a:srgbClr val="0033CC"/>
                </a:solidFill>
                <a:latin typeface="宋体" pitchFamily="2" charset="-122"/>
              </a:rPr>
              <a:t>在职</a:t>
            </a:r>
            <a:r>
              <a:rPr lang="zh-CN" altLang="en-US" sz="2000" b="1" dirty="0">
                <a:solidFill>
                  <a:srgbClr val="0033CC"/>
                </a:solidFill>
                <a:latin typeface="宋体" pitchFamily="2" charset="-122"/>
              </a:rPr>
              <a:t>培训</a:t>
            </a:r>
            <a:r>
              <a:rPr lang="zh-CN" altLang="en-US" sz="2000" b="1" dirty="0">
                <a:latin typeface="宋体" pitchFamily="2" charset="-122"/>
              </a:rPr>
              <a:t>两</a:t>
            </a:r>
            <a:r>
              <a:rPr lang="zh-CN" altLang="en-US" sz="2000" b="1" dirty="0" smtClean="0">
                <a:latin typeface="宋体" pitchFamily="2" charset="-122"/>
              </a:rPr>
              <a:t>大部分组成</a:t>
            </a:r>
            <a:r>
              <a:rPr lang="zh-CN" altLang="en-US" sz="2000" b="1" dirty="0">
                <a:latin typeface="宋体" pitchFamily="2" charset="-122"/>
              </a:rPr>
              <a:t>。</a:t>
            </a:r>
          </a:p>
          <a:p>
            <a:pPr indent="542925">
              <a:lnSpc>
                <a:spcPct val="130000"/>
              </a:lnSpc>
            </a:pPr>
            <a:r>
              <a:rPr lang="zh-CN" altLang="en-US" sz="2000" b="1" dirty="0" smtClean="0">
                <a:solidFill>
                  <a:srgbClr val="0033CC"/>
                </a:solidFill>
                <a:latin typeface="宋体" pitchFamily="2" charset="-122"/>
              </a:rPr>
              <a:t>入</a:t>
            </a:r>
            <a:r>
              <a:rPr lang="zh-CN" altLang="en-US" sz="2000" b="1" dirty="0">
                <a:solidFill>
                  <a:srgbClr val="0033CC"/>
                </a:solidFill>
                <a:latin typeface="宋体" pitchFamily="2" charset="-122"/>
              </a:rPr>
              <a:t>职培训</a:t>
            </a:r>
            <a:r>
              <a:rPr lang="zh-CN" altLang="en-US" sz="2000" b="1" dirty="0">
                <a:latin typeface="宋体" pitchFamily="2" charset="-122"/>
              </a:rPr>
              <a:t>内容包括：院领导作院情介绍与理念沟通、院领导与新教师恳谈会、相关职能部门专题培训、老教师经验介绍等；</a:t>
            </a:r>
            <a:endParaRPr lang="en-US" altLang="zh-CN" sz="2000" b="1" dirty="0">
              <a:latin typeface="宋体" pitchFamily="2" charset="-122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787526" y="1360400"/>
            <a:ext cx="7129462" cy="94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42925">
              <a:lnSpc>
                <a:spcPct val="150000"/>
              </a:lnSpc>
            </a:pPr>
            <a:r>
              <a:rPr lang="zh-CN" altLang="en-US" sz="2000" b="1" dirty="0">
                <a:latin typeface="宋体" pitchFamily="2" charset="-122"/>
              </a:rPr>
              <a:t>按</a:t>
            </a:r>
            <a:r>
              <a:rPr lang="en-US" altLang="zh-CN" sz="2000" b="1" dirty="0">
                <a:latin typeface="宋体" pitchFamily="2" charset="-122"/>
                <a:hlinkClick r:id="rId2" action="ppaction://hlinkfile"/>
              </a:rPr>
              <a:t>《</a:t>
            </a:r>
            <a:r>
              <a:rPr lang="zh-CN" altLang="en-US" sz="2000" b="1" dirty="0">
                <a:latin typeface="宋体" pitchFamily="2" charset="-122"/>
                <a:hlinkClick r:id="rId2" action="ppaction://hlinkfile"/>
              </a:rPr>
              <a:t>厦门大学嘉庚学院关于提高新教师教学能力的若干办法</a:t>
            </a:r>
            <a:r>
              <a:rPr lang="en-US" altLang="zh-CN" sz="2000" b="1" dirty="0">
                <a:latin typeface="宋体" pitchFamily="2" charset="-122"/>
                <a:hlinkClick r:id="rId2" action="ppaction://hlinkfile"/>
              </a:rPr>
              <a:t>》</a:t>
            </a:r>
            <a:r>
              <a:rPr lang="zh-CN" altLang="en-US" sz="2000" b="1" dirty="0">
                <a:latin typeface="宋体" pitchFamily="2" charset="-122"/>
              </a:rPr>
              <a:t>执行</a:t>
            </a:r>
            <a:r>
              <a:rPr lang="zh-CN" altLang="en-US" sz="2000" b="1" dirty="0" smtClean="0">
                <a:solidFill>
                  <a:srgbClr val="0033CC"/>
                </a:solidFill>
                <a:latin typeface="宋体" pitchFamily="2" charset="-122"/>
              </a:rPr>
              <a:t>（详见</a:t>
            </a:r>
            <a:r>
              <a:rPr lang="en-US" altLang="zh-CN" sz="2000" b="1" dirty="0" smtClean="0">
                <a:solidFill>
                  <a:srgbClr val="0033CC"/>
                </a:solidFill>
                <a:latin typeface="宋体" pitchFamily="2" charset="-122"/>
              </a:rPr>
              <a:t>《</a:t>
            </a:r>
            <a:r>
              <a:rPr lang="zh-CN" altLang="en-US" sz="2000" b="1" dirty="0">
                <a:solidFill>
                  <a:srgbClr val="0033CC"/>
                </a:solidFill>
                <a:latin typeface="宋体" pitchFamily="2" charset="-122"/>
              </a:rPr>
              <a:t>教师手册</a:t>
            </a:r>
            <a:r>
              <a:rPr lang="en-US" altLang="zh-CN" sz="2000" b="1" dirty="0" smtClean="0">
                <a:solidFill>
                  <a:srgbClr val="0033CC"/>
                </a:solidFill>
                <a:latin typeface="宋体" pitchFamily="2" charset="-122"/>
              </a:rPr>
              <a:t>》</a:t>
            </a:r>
            <a:r>
              <a:rPr lang="zh-CN" altLang="en-US" sz="2000" b="1" dirty="0" smtClean="0">
                <a:solidFill>
                  <a:srgbClr val="0033CC"/>
                </a:solidFill>
                <a:latin typeface="宋体" pitchFamily="2" charset="-122"/>
              </a:rPr>
              <a:t>）</a:t>
            </a:r>
            <a:r>
              <a:rPr lang="zh-CN" altLang="en-US" sz="2000" b="1" dirty="0">
                <a:latin typeface="宋体" pitchFamily="2" charset="-122"/>
              </a:rPr>
              <a:t>。</a:t>
            </a:r>
            <a:r>
              <a:rPr lang="zh-CN" altLang="en-US" sz="2000" dirty="0">
                <a:latin typeface="宋体" pitchFamily="2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835150" y="1556792"/>
            <a:ext cx="7058025" cy="24006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622300">
              <a:lnSpc>
                <a:spcPct val="150000"/>
              </a:lnSpc>
              <a:defRPr/>
            </a:pPr>
            <a:r>
              <a:rPr lang="zh-CN" altLang="en-US" sz="2000" b="1" dirty="0" smtClean="0">
                <a:solidFill>
                  <a:srgbClr val="0033CC"/>
                </a:solidFill>
                <a:latin typeface="+mn-ea"/>
                <a:ea typeface="+mn-ea"/>
              </a:rPr>
              <a:t>在职培训（一个学年）：</a:t>
            </a:r>
            <a:r>
              <a:rPr lang="zh-CN" altLang="en-US" sz="2000" b="1" dirty="0" smtClean="0">
                <a:latin typeface="+mn-ea"/>
                <a:ea typeface="+mn-ea"/>
              </a:rPr>
              <a:t>实行</a:t>
            </a:r>
            <a:r>
              <a:rPr lang="zh-CN" altLang="en-US" sz="20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导师制</a:t>
            </a:r>
            <a:r>
              <a:rPr lang="zh-CN" altLang="en-US" sz="2000" b="1" dirty="0">
                <a:latin typeface="+mn-ea"/>
                <a:ea typeface="+mn-ea"/>
              </a:rPr>
              <a:t>。   </a:t>
            </a:r>
            <a:endParaRPr lang="en-US" altLang="zh-CN" sz="2000" b="1" dirty="0">
              <a:latin typeface="+mn-ea"/>
              <a:ea typeface="+mn-ea"/>
            </a:endParaRPr>
          </a:p>
          <a:p>
            <a:pPr indent="622300">
              <a:lnSpc>
                <a:spcPct val="150000"/>
              </a:lnSpc>
              <a:defRPr/>
            </a:pPr>
            <a:r>
              <a:rPr lang="zh-CN" altLang="en-US" sz="2000" b="1" dirty="0">
                <a:latin typeface="+mn-ea"/>
                <a:ea typeface="+mn-ea"/>
              </a:rPr>
              <a:t>内容包括</a:t>
            </a:r>
            <a:r>
              <a:rPr lang="zh-CN" altLang="en-US" sz="2000" b="1" dirty="0" smtClean="0">
                <a:latin typeface="+mn-ea"/>
                <a:ea typeface="+mn-ea"/>
              </a:rPr>
              <a:t>：</a:t>
            </a:r>
            <a:r>
              <a:rPr lang="zh-CN" altLang="en-US" sz="2000" b="1" dirty="0" smtClean="0">
                <a:solidFill>
                  <a:srgbClr val="FF0000"/>
                </a:solidFill>
                <a:latin typeface="+mn-ea"/>
                <a:ea typeface="+mn-ea"/>
              </a:rPr>
              <a:t>教学单位</a:t>
            </a:r>
            <a:r>
              <a:rPr lang="zh-CN" altLang="en-US" sz="2000" b="1" dirty="0" smtClean="0">
                <a:latin typeface="+mn-ea"/>
                <a:ea typeface="+mn-ea"/>
              </a:rPr>
              <a:t>组织</a:t>
            </a:r>
            <a:r>
              <a:rPr lang="zh-CN" altLang="en-US" sz="2000" b="1" dirty="0">
                <a:latin typeface="+mn-ea"/>
                <a:ea typeface="+mn-ea"/>
              </a:rPr>
              <a:t>新教师跟班见习、随堂听课、新教师公开课、指导新教师备课、上课、批改作业、答疑、课程考核工作、指导学生实践等等</a:t>
            </a:r>
            <a:r>
              <a:rPr lang="zh-CN" altLang="en-US" sz="2000" b="1" dirty="0" smtClean="0">
                <a:latin typeface="+mn-ea"/>
                <a:ea typeface="+mn-ea"/>
              </a:rPr>
              <a:t>。促进部（教师发展中心）统一组织教学技能专题培训和推送自学内容。</a:t>
            </a:r>
            <a:endParaRPr lang="zh-CN" altLang="en-US" sz="2000" b="1" dirty="0">
              <a:latin typeface="+mn-ea"/>
              <a:ea typeface="+mn-ea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85938" y="4077072"/>
            <a:ext cx="7000875" cy="14051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723900">
              <a:lnSpc>
                <a:spcPct val="150000"/>
              </a:lnSpc>
              <a:defRPr/>
            </a:pPr>
            <a:r>
              <a:rPr lang="zh-CN" altLang="en-US" sz="2000" b="1" dirty="0">
                <a:latin typeface="+mn-ea"/>
                <a:ea typeface="+mn-ea"/>
              </a:rPr>
              <a:t>新教师在职培养期间至少上</a:t>
            </a:r>
            <a:r>
              <a:rPr lang="zh-CN" altLang="en-US" sz="2000" b="1" dirty="0">
                <a:solidFill>
                  <a:srgbClr val="FF3300"/>
                </a:solidFill>
                <a:latin typeface="+mn-ea"/>
                <a:ea typeface="+mn-ea"/>
              </a:rPr>
              <a:t>公开课</a:t>
            </a:r>
            <a:r>
              <a:rPr lang="en-US" sz="2000" b="1" dirty="0">
                <a:solidFill>
                  <a:srgbClr val="FF3300"/>
                </a:solidFill>
                <a:latin typeface="+mn-ea"/>
                <a:ea typeface="+mn-ea"/>
              </a:rPr>
              <a:t>2</a:t>
            </a:r>
            <a:r>
              <a:rPr lang="zh-CN" altLang="en-US" sz="2000" b="1" dirty="0">
                <a:solidFill>
                  <a:srgbClr val="FF3300"/>
                </a:solidFill>
                <a:latin typeface="+mn-ea"/>
                <a:ea typeface="+mn-ea"/>
              </a:rPr>
              <a:t>次</a:t>
            </a:r>
            <a:r>
              <a:rPr lang="zh-CN" altLang="en-US" sz="2000" b="1" dirty="0">
                <a:latin typeface="+mn-ea"/>
                <a:ea typeface="+mn-ea"/>
              </a:rPr>
              <a:t>。</a:t>
            </a:r>
            <a:endParaRPr lang="en-US" altLang="zh-CN" sz="2000" b="1" dirty="0">
              <a:latin typeface="+mn-ea"/>
              <a:ea typeface="+mn-ea"/>
            </a:endParaRPr>
          </a:p>
          <a:p>
            <a:pPr indent="723900">
              <a:lnSpc>
                <a:spcPct val="150000"/>
              </a:lnSpc>
              <a:defRPr/>
            </a:pPr>
            <a:r>
              <a:rPr lang="zh-CN" altLang="en-US" sz="2000" b="1" dirty="0">
                <a:latin typeface="+mn-ea"/>
                <a:ea typeface="+mn-ea"/>
              </a:rPr>
              <a:t>第一次公开课：应在入职第一学期前三周内完成</a:t>
            </a:r>
            <a:r>
              <a:rPr lang="zh-CN" altLang="en-US" sz="2000" b="1" dirty="0" smtClean="0">
                <a:latin typeface="+mn-ea"/>
                <a:ea typeface="+mn-ea"/>
              </a:rPr>
              <a:t>；第二</a:t>
            </a:r>
            <a:r>
              <a:rPr lang="zh-CN" altLang="en-US" sz="2000" b="1" dirty="0">
                <a:latin typeface="+mn-ea"/>
                <a:ea typeface="+mn-ea"/>
              </a:rPr>
              <a:t>次公开课：在第一学期学生期中评教后一周内完成。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627313" y="1989138"/>
            <a:ext cx="3673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3075" name="Text Box 5">
            <a:hlinkClick r:id="rId2" action="ppaction://hlinksldjump" highlightClick="1"/>
          </p:cNvPr>
          <p:cNvSpPr txBox="1">
            <a:spLocks noChangeArrowheads="1"/>
          </p:cNvSpPr>
          <p:nvPr/>
        </p:nvSpPr>
        <p:spPr bwMode="auto">
          <a:xfrm>
            <a:off x="2700338" y="2133600"/>
            <a:ext cx="5545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ea typeface="黑体" pitchFamily="2" charset="-122"/>
              </a:rPr>
              <a:t>一、教学促进</a:t>
            </a:r>
            <a:r>
              <a:rPr lang="zh-CN" altLang="en-US" sz="3200" b="1" dirty="0" smtClean="0">
                <a:ea typeface="黑体" pitchFamily="2" charset="-122"/>
              </a:rPr>
              <a:t>部的职能</a:t>
            </a:r>
            <a:endParaRPr lang="zh-CN" altLang="en-US" sz="3200" b="1" dirty="0">
              <a:ea typeface="黑体" pitchFamily="2" charset="-122"/>
            </a:endParaRPr>
          </a:p>
        </p:txBody>
      </p:sp>
      <p:sp>
        <p:nvSpPr>
          <p:cNvPr id="3076" name="Text Box 6">
            <a:hlinkClick r:id="rId3" action="ppaction://hlinksldjump" highlightClick="1"/>
          </p:cNvPr>
          <p:cNvSpPr txBox="1">
            <a:spLocks noChangeArrowheads="1"/>
          </p:cNvSpPr>
          <p:nvPr/>
        </p:nvSpPr>
        <p:spPr bwMode="auto">
          <a:xfrm>
            <a:off x="2627313" y="3573463"/>
            <a:ext cx="4392959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ea typeface="黑体" pitchFamily="2" charset="-122"/>
              </a:rPr>
              <a:t>二、几项重要工作</a:t>
            </a:r>
            <a:r>
              <a:rPr lang="zh-CN" altLang="en-US" sz="3200" b="1" dirty="0" smtClean="0">
                <a:ea typeface="黑体" pitchFamily="2" charset="-122"/>
              </a:rPr>
              <a:t>解读</a:t>
            </a:r>
            <a:endParaRPr lang="zh-CN" altLang="en-US" sz="3200" b="1" dirty="0">
              <a:ea typeface="黑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763688" y="3032869"/>
            <a:ext cx="6911975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宋体" pitchFamily="2" charset="-122"/>
              </a:rPr>
              <a:t>   教师个人</a:t>
            </a:r>
            <a:r>
              <a:rPr lang="zh-CN" altLang="en-US" sz="2000" b="1" dirty="0" smtClean="0">
                <a:latin typeface="宋体" pitchFamily="2" charset="-122"/>
              </a:rPr>
              <a:t>应自学教师基本技能知识并妥善</a:t>
            </a:r>
            <a:r>
              <a:rPr lang="zh-CN" altLang="en-US" sz="2000" b="1" dirty="0">
                <a:latin typeface="宋体" pitchFamily="2" charset="-122"/>
              </a:rPr>
              <a:t>保存好原始 “厦门大学嘉庚学院听课记录表” （</a:t>
            </a:r>
            <a:r>
              <a:rPr lang="zh-CN" altLang="en-US" sz="2000" b="1" dirty="0">
                <a:solidFill>
                  <a:srgbClr val="0033CC"/>
                </a:solidFill>
                <a:latin typeface="宋体" pitchFamily="2" charset="-122"/>
              </a:rPr>
              <a:t>相应表格可在教学促进部网站“下载专区”下载</a:t>
            </a:r>
            <a:r>
              <a:rPr lang="zh-CN" altLang="en-US" sz="2000" b="1" dirty="0">
                <a:latin typeface="宋体" pitchFamily="2" charset="-122"/>
              </a:rPr>
              <a:t>），</a:t>
            </a:r>
            <a:r>
              <a:rPr lang="zh-CN" altLang="en-US" sz="2000" b="1" dirty="0" smtClean="0">
                <a:latin typeface="宋体" pitchFamily="2" charset="-122"/>
              </a:rPr>
              <a:t>以备在</a:t>
            </a:r>
            <a:r>
              <a:rPr lang="zh-CN" altLang="en-US" sz="2000" b="1" dirty="0">
                <a:latin typeface="宋体" pitchFamily="2" charset="-122"/>
              </a:rPr>
              <a:t>期末</a:t>
            </a:r>
            <a:r>
              <a:rPr lang="zh-CN" altLang="en-US" sz="2000" b="1" dirty="0" smtClean="0">
                <a:latin typeface="宋体" pitchFamily="2" charset="-122"/>
              </a:rPr>
              <a:t>工作总结时</a:t>
            </a:r>
            <a:r>
              <a:rPr lang="zh-CN" altLang="en-US" sz="2000" b="1" dirty="0">
                <a:latin typeface="宋体" pitchFamily="2" charset="-122"/>
              </a:rPr>
              <a:t>提交和存档之用。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71625" y="1340768"/>
            <a:ext cx="7104038" cy="14175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542925">
              <a:lnSpc>
                <a:spcPct val="150000"/>
              </a:lnSpc>
            </a:pPr>
            <a:r>
              <a:rPr lang="zh-CN" altLang="en-US" sz="2000" b="1" dirty="0"/>
              <a:t>  在职培训期间，促进部和教务部将通过随堂听课、走访和学生评教等方式密切关注新教师教学工作</a:t>
            </a:r>
            <a:r>
              <a:rPr lang="zh-CN" altLang="en-US" sz="2000" b="1" dirty="0" smtClean="0"/>
              <a:t>情况，并作为转正的重要参考。</a:t>
            </a:r>
            <a:endParaRPr lang="zh-CN" alt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611139" y="1412776"/>
            <a:ext cx="7209333" cy="41751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/>
              <a:t>高校教师资格课程：</a:t>
            </a:r>
            <a:r>
              <a:rPr lang="en-US" altLang="zh-CN" sz="2000" dirty="0" smtClean="0"/>
              <a:t>《</a:t>
            </a:r>
            <a:r>
              <a:rPr lang="zh-CN" altLang="en-US" sz="2000" dirty="0" smtClean="0"/>
              <a:t>高等教育学</a:t>
            </a:r>
            <a:r>
              <a:rPr lang="en-US" altLang="zh-CN" sz="2000" dirty="0" smtClean="0"/>
              <a:t>》《</a:t>
            </a:r>
            <a:r>
              <a:rPr lang="zh-CN" altLang="en-US" sz="2000" dirty="0" smtClean="0"/>
              <a:t>大学心理学</a:t>
            </a:r>
            <a:r>
              <a:rPr lang="en-US" altLang="zh-CN" sz="2000" dirty="0" smtClean="0"/>
              <a:t>》《</a:t>
            </a:r>
            <a:r>
              <a:rPr lang="zh-CN" altLang="en-US" sz="2000" dirty="0" smtClean="0"/>
              <a:t>教师伦理学</a:t>
            </a:r>
            <a:r>
              <a:rPr lang="en-US" altLang="zh-CN" sz="2000" dirty="0" smtClean="0"/>
              <a:t>》《</a:t>
            </a:r>
            <a:r>
              <a:rPr lang="zh-CN" altLang="en-US" sz="2000" dirty="0" smtClean="0"/>
              <a:t>高等教育法规</a:t>
            </a:r>
            <a:r>
              <a:rPr lang="en-US" altLang="zh-CN" sz="2000" dirty="0" smtClean="0"/>
              <a:t>》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/>
              <a:t>（图书馆借用学习）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宋体" pitchFamily="2" charset="-122"/>
              </a:rPr>
              <a:t>教学能力提升课程：</a:t>
            </a:r>
            <a:endParaRPr lang="en-US" altLang="zh-CN" sz="2000" b="1" dirty="0" smtClean="0">
              <a:latin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宋体" pitchFamily="2" charset="-122"/>
              </a:rPr>
              <a:t>《</a:t>
            </a:r>
            <a:r>
              <a:rPr lang="zh-CN" altLang="zh-CN" sz="2000" dirty="0"/>
              <a:t>课堂管理的方法与艺术</a:t>
            </a:r>
            <a:r>
              <a:rPr lang="en-US" altLang="zh-CN" sz="2000" dirty="0" smtClean="0">
                <a:latin typeface="宋体" pitchFamily="2" charset="-122"/>
              </a:rPr>
              <a:t>》《</a:t>
            </a:r>
            <a:r>
              <a:rPr lang="zh-CN" altLang="zh-CN" sz="2000" dirty="0"/>
              <a:t>智慧课堂教学</a:t>
            </a:r>
            <a:r>
              <a:rPr lang="en-US" altLang="zh-CN" sz="2000" dirty="0" smtClean="0">
                <a:latin typeface="宋体" pitchFamily="2" charset="-122"/>
              </a:rPr>
              <a:t>》《</a:t>
            </a:r>
            <a:r>
              <a:rPr lang="zh-CN" altLang="zh-CN" sz="2000" dirty="0"/>
              <a:t>教师如何做研究</a:t>
            </a:r>
            <a:r>
              <a:rPr lang="en-US" altLang="zh-CN" sz="2000" dirty="0" smtClean="0">
                <a:latin typeface="宋体" pitchFamily="2" charset="-122"/>
              </a:rPr>
              <a:t>》《</a:t>
            </a:r>
            <a:r>
              <a:rPr lang="zh-CN" altLang="zh-CN" sz="2000" dirty="0"/>
              <a:t>翻转课堂教学法</a:t>
            </a:r>
            <a:r>
              <a:rPr lang="en-US" altLang="zh-CN" sz="2000" dirty="0" smtClean="0">
                <a:latin typeface="宋体" pitchFamily="2" charset="-122"/>
              </a:rPr>
              <a:t>》《</a:t>
            </a:r>
            <a:r>
              <a:rPr lang="zh-CN" altLang="zh-CN" sz="2000" dirty="0"/>
              <a:t>教师课堂教学技能的自我提升</a:t>
            </a:r>
            <a:r>
              <a:rPr lang="en-US" altLang="zh-CN" sz="2000" dirty="0" smtClean="0">
                <a:latin typeface="宋体" pitchFamily="2" charset="-122"/>
              </a:rPr>
              <a:t>》《</a:t>
            </a:r>
            <a:r>
              <a:rPr lang="zh-CN" altLang="zh-CN" sz="2000" dirty="0"/>
              <a:t>微课程教学法</a:t>
            </a:r>
            <a:r>
              <a:rPr lang="en-US" altLang="zh-CN" sz="2000" dirty="0" smtClean="0">
                <a:latin typeface="宋体" pitchFamily="2" charset="-122"/>
              </a:rPr>
              <a:t>》《</a:t>
            </a:r>
            <a:r>
              <a:rPr lang="zh-CN" altLang="zh-CN" sz="2000" dirty="0"/>
              <a:t>教师职业道德</a:t>
            </a:r>
            <a:r>
              <a:rPr lang="en-US" altLang="zh-CN" sz="2000" dirty="0" smtClean="0">
                <a:latin typeface="宋体" pitchFamily="2" charset="-122"/>
              </a:rPr>
              <a:t>》《</a:t>
            </a:r>
            <a:r>
              <a:rPr lang="zh-CN" altLang="zh-CN" sz="2000" dirty="0"/>
              <a:t>课堂问答的智慧与</a:t>
            </a:r>
            <a:r>
              <a:rPr lang="zh-CN" altLang="zh-CN" sz="2000" dirty="0" smtClean="0"/>
              <a:t>艺术</a:t>
            </a:r>
            <a:r>
              <a:rPr lang="en-US" altLang="zh-CN" sz="2000" dirty="0" smtClean="0">
                <a:latin typeface="宋体" pitchFamily="2" charset="-122"/>
              </a:rPr>
              <a:t>》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宋体" pitchFamily="2" charset="-122"/>
              </a:rPr>
              <a:t>（</a:t>
            </a:r>
            <a:r>
              <a:rPr lang="zh-CN" altLang="zh-CN" sz="2000" dirty="0" smtClean="0"/>
              <a:t>登陆</a:t>
            </a:r>
            <a:r>
              <a:rPr lang="en-US" altLang="zh-CN" sz="2000" u="sng" dirty="0">
                <a:hlinkClick r:id="rId2"/>
              </a:rPr>
              <a:t>http://tmooc.icourses.cn/</a:t>
            </a:r>
            <a:r>
              <a:rPr lang="zh-CN" altLang="zh-CN" sz="2000" dirty="0"/>
              <a:t>（中国教师教育</a:t>
            </a:r>
            <a:r>
              <a:rPr lang="en-US" altLang="zh-CN" sz="2000" dirty="0"/>
              <a:t>MOOC</a:t>
            </a:r>
            <a:r>
              <a:rPr lang="zh-CN" altLang="zh-CN" sz="2000" dirty="0"/>
              <a:t>），自行注册（免费）学习。</a:t>
            </a:r>
            <a:r>
              <a:rPr lang="zh-CN" altLang="en-US" sz="2000" b="1" dirty="0" smtClean="0">
                <a:latin typeface="宋体" pitchFamily="2" charset="-122"/>
              </a:rPr>
              <a:t>） </a:t>
            </a:r>
            <a:endParaRPr lang="zh-CN" altLang="en-US" sz="2000" b="1" dirty="0">
              <a:latin typeface="宋体" pitchFamily="2" charset="-122"/>
            </a:endParaRPr>
          </a:p>
        </p:txBody>
      </p:sp>
      <p:sp>
        <p:nvSpPr>
          <p:cNvPr id="2253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328" y="5300663"/>
            <a:ext cx="1008062" cy="4318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499593" y="833499"/>
            <a:ext cx="3432423" cy="572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/>
              <a:t>  </a:t>
            </a:r>
            <a:r>
              <a:rPr lang="zh-CN" altLang="en-US" sz="2400" b="1" dirty="0" smtClean="0"/>
              <a:t>新教师自修课程目录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83028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492500" y="620713"/>
            <a:ext cx="3599779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u"/>
            </a:pPr>
            <a:r>
              <a:rPr lang="zh-CN" altLang="en-US" sz="3200" b="1" dirty="0">
                <a:solidFill>
                  <a:srgbClr val="0033CC"/>
                </a:solidFill>
                <a:latin typeface="黑体" pitchFamily="2" charset="-122"/>
                <a:ea typeface="黑体" pitchFamily="2" charset="-122"/>
              </a:rPr>
              <a:t>课堂</a:t>
            </a:r>
            <a:r>
              <a:rPr lang="zh-CN" altLang="en-US" sz="3200" b="1" dirty="0" smtClean="0">
                <a:solidFill>
                  <a:srgbClr val="0033CC"/>
                </a:solidFill>
                <a:latin typeface="黑体" pitchFamily="2" charset="-122"/>
                <a:ea typeface="黑体" pitchFamily="2" charset="-122"/>
              </a:rPr>
              <a:t>教学常规</a:t>
            </a:r>
            <a:endParaRPr lang="en-US" altLang="zh-CN" sz="3200" b="1" dirty="0">
              <a:solidFill>
                <a:srgbClr val="0033CC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339975" y="2133600"/>
            <a:ext cx="18002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3600" b="1">
                <a:latin typeface="宋体" pitchFamily="2" charset="-122"/>
                <a:hlinkClick r:id="rId3" action="ppaction://hlinksldjump"/>
              </a:rPr>
              <a:t>*备课</a:t>
            </a:r>
            <a:endParaRPr lang="en-US" altLang="zh-CN" sz="4000" b="1">
              <a:latin typeface="宋体" pitchFamily="2" charset="-122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2411413" y="3789363"/>
            <a:ext cx="14398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3600" b="1">
                <a:latin typeface="宋体" pitchFamily="2" charset="-122"/>
                <a:hlinkClick r:id="rId4" action="ppaction://hlinksldjump"/>
              </a:rPr>
              <a:t>*上课</a:t>
            </a:r>
            <a:endParaRPr lang="en-US" altLang="zh-CN" sz="4000" b="1">
              <a:latin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63713" y="1600201"/>
            <a:ext cx="6923087" cy="312494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2800" b="1" dirty="0" smtClean="0"/>
              <a:t>备课（教学准备）的三大任务 </a:t>
            </a:r>
            <a:endParaRPr lang="en-US" altLang="zh-CN" sz="2800" b="1" dirty="0" smtClean="0"/>
          </a:p>
          <a:p>
            <a:pPr marL="800100" indent="-457200">
              <a:buFont typeface="Wingdings" pitchFamily="2" charset="2"/>
              <a:buChar char="u"/>
            </a:pPr>
            <a:r>
              <a:rPr lang="en-US" altLang="zh-CN" sz="2800" b="1" dirty="0"/>
              <a:t> </a:t>
            </a:r>
            <a:r>
              <a:rPr lang="zh-CN" altLang="en-US" sz="2800" b="1" dirty="0" smtClean="0"/>
              <a:t>收集和分析处理 信息</a:t>
            </a:r>
            <a:endParaRPr lang="en-US" altLang="zh-CN" sz="2800" b="1" dirty="0" smtClean="0"/>
          </a:p>
          <a:p>
            <a:pPr marL="800100" indent="-457200">
              <a:buFont typeface="Wingdings" pitchFamily="2" charset="2"/>
              <a:buChar char="u"/>
            </a:pPr>
            <a:r>
              <a:rPr lang="zh-CN" altLang="en-US" sz="2800" b="1" dirty="0" smtClean="0"/>
              <a:t>撰写教案</a:t>
            </a:r>
            <a:endParaRPr lang="en-US" altLang="zh-CN" sz="2800" b="1" dirty="0" smtClean="0"/>
          </a:p>
          <a:p>
            <a:pPr marL="800100" indent="-457200">
              <a:buFont typeface="Wingdings" pitchFamily="2" charset="2"/>
              <a:buChar char="u"/>
            </a:pPr>
            <a:r>
              <a:rPr lang="zh-CN" altLang="en-US" sz="2800" b="1" dirty="0" smtClean="0"/>
              <a:t>制作多媒体课件（如：</a:t>
            </a:r>
            <a:r>
              <a:rPr lang="en-US" altLang="zh-CN" sz="2800" b="1" dirty="0" smtClean="0"/>
              <a:t>PPT</a:t>
            </a:r>
            <a:r>
              <a:rPr lang="zh-CN" altLang="en-US" sz="2800" b="1" dirty="0" smtClean="0"/>
              <a:t>）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717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2555777" y="571500"/>
            <a:ext cx="6336704" cy="571500"/>
          </a:xfrm>
        </p:spPr>
        <p:txBody>
          <a:bodyPr/>
          <a:lstStyle/>
          <a:p>
            <a:pPr algn="l">
              <a:defRPr/>
            </a:pPr>
            <a:r>
              <a:rPr lang="zh-CN" altLang="en-US" sz="2800" b="1" dirty="0" smtClean="0">
                <a:solidFill>
                  <a:schemeClr val="tx1"/>
                </a:solidFill>
                <a:latin typeface="+mn-ea"/>
                <a:ea typeface="+mn-ea"/>
              </a:rPr>
              <a:t>备课（一）</a:t>
            </a:r>
            <a:r>
              <a:rPr lang="en-US" altLang="zh-CN" sz="2800" b="1" dirty="0" smtClean="0">
                <a:solidFill>
                  <a:schemeClr val="tx1"/>
                </a:solidFill>
                <a:latin typeface="+mn-ea"/>
                <a:ea typeface="+mn-ea"/>
              </a:rPr>
              <a:t>——</a:t>
            </a:r>
            <a:r>
              <a:rPr lang="zh-CN" altLang="en-US" sz="2800" b="1" dirty="0" smtClean="0">
                <a:solidFill>
                  <a:schemeClr val="tx1"/>
                </a:solidFill>
                <a:latin typeface="+mn-ea"/>
                <a:ea typeface="+mn-ea"/>
              </a:rPr>
              <a:t>收集和分析处理信息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47664" y="1682750"/>
            <a:ext cx="7024864" cy="33893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备课“备”什么？</a:t>
            </a:r>
          </a:p>
          <a:p>
            <a:pPr>
              <a:spcBef>
                <a:spcPct val="10000"/>
              </a:spcBef>
              <a:defRPr/>
            </a:pPr>
            <a:r>
              <a:rPr lang="zh-CN" altLang="en-US" sz="2800" b="1" dirty="0" smtClean="0">
                <a:solidFill>
                  <a:schemeClr val="accent2"/>
                </a:solidFill>
                <a:latin typeface="+mn-ea"/>
                <a:hlinkClick r:id="rId2" action="ppaction://hlinksldjump"/>
              </a:rPr>
              <a:t>备教学内容</a:t>
            </a:r>
            <a:r>
              <a:rPr lang="en-US" altLang="zh-CN" sz="2800" b="1" dirty="0" smtClean="0">
                <a:solidFill>
                  <a:schemeClr val="accent2"/>
                </a:solidFill>
                <a:latin typeface="+mn-ea"/>
              </a:rPr>
              <a:t>(</a:t>
            </a:r>
            <a:r>
              <a:rPr lang="zh-CN" altLang="en-US" sz="2400" b="1" dirty="0" smtClean="0">
                <a:solidFill>
                  <a:schemeClr val="accent2"/>
                </a:solidFill>
                <a:latin typeface="+mn-ea"/>
              </a:rPr>
              <a:t>教材与资源</a:t>
            </a:r>
            <a:r>
              <a:rPr lang="zh-CN" altLang="en-US" sz="2800" b="1" dirty="0" smtClean="0">
                <a:solidFill>
                  <a:schemeClr val="accent2"/>
                </a:solidFill>
                <a:latin typeface="+mn-ea"/>
              </a:rPr>
              <a:t>）</a:t>
            </a:r>
          </a:p>
          <a:p>
            <a:pPr>
              <a:spcBef>
                <a:spcPct val="10000"/>
              </a:spcBef>
              <a:defRPr/>
            </a:pPr>
            <a:r>
              <a:rPr lang="zh-CN" altLang="en-US" sz="2800" b="1" dirty="0" smtClean="0">
                <a:solidFill>
                  <a:schemeClr val="accent2"/>
                </a:solidFill>
                <a:latin typeface="+mn-ea"/>
                <a:hlinkClick r:id="rId3" action="ppaction://hlinksldjump"/>
              </a:rPr>
              <a:t>备教学对象</a:t>
            </a:r>
            <a:r>
              <a:rPr lang="zh-CN" altLang="en-US" sz="2400" b="1" dirty="0" smtClean="0">
                <a:solidFill>
                  <a:schemeClr val="accent2"/>
                </a:solidFill>
                <a:latin typeface="+mn-ea"/>
              </a:rPr>
              <a:t>（学生）</a:t>
            </a:r>
          </a:p>
          <a:p>
            <a:pPr>
              <a:spcBef>
                <a:spcPct val="10000"/>
              </a:spcBef>
              <a:defRPr/>
            </a:pPr>
            <a:r>
              <a:rPr lang="zh-CN" altLang="en-US" sz="2800" b="1" dirty="0" smtClean="0">
                <a:solidFill>
                  <a:schemeClr val="accent2"/>
                </a:solidFill>
                <a:latin typeface="+mn-ea"/>
                <a:hlinkClick r:id="rId4" action="ppaction://hlinksldjump"/>
              </a:rPr>
              <a:t>备教学方法</a:t>
            </a:r>
            <a:endParaRPr lang="zh-CN" altLang="en-US" sz="2800" b="1" dirty="0" smtClean="0">
              <a:solidFill>
                <a:schemeClr val="accent2"/>
              </a:solidFill>
              <a:latin typeface="+mn-ea"/>
            </a:endParaRPr>
          </a:p>
          <a:p>
            <a:pPr>
              <a:spcBef>
                <a:spcPct val="10000"/>
              </a:spcBef>
              <a:defRPr/>
            </a:pPr>
            <a:r>
              <a:rPr lang="zh-CN" altLang="en-US" sz="2800" b="1" dirty="0" smtClean="0">
                <a:solidFill>
                  <a:schemeClr val="accent2"/>
                </a:solidFill>
                <a:latin typeface="+mn-ea"/>
                <a:hlinkClick r:id="rId5" action="ppaction://hlinksldjump"/>
              </a:rPr>
              <a:t>备教学环境</a:t>
            </a:r>
            <a:r>
              <a:rPr lang="zh-CN" altLang="en-US" sz="2400" b="1" dirty="0" smtClean="0">
                <a:solidFill>
                  <a:schemeClr val="accent2"/>
                </a:solidFill>
                <a:latin typeface="+mn-ea"/>
              </a:rPr>
              <a:t>（第一次课）</a:t>
            </a:r>
          </a:p>
          <a:p>
            <a:pPr>
              <a:spcBef>
                <a:spcPct val="10000"/>
              </a:spcBef>
              <a:defRPr/>
            </a:pPr>
            <a:r>
              <a:rPr lang="zh-CN" altLang="en-US" sz="2800" b="1" dirty="0" smtClean="0">
                <a:solidFill>
                  <a:schemeClr val="accent2"/>
                </a:solidFill>
                <a:latin typeface="+mn-ea"/>
              </a:rPr>
              <a:t>备个人心态</a:t>
            </a:r>
          </a:p>
          <a:p>
            <a:pPr>
              <a:buFontTx/>
              <a:buNone/>
              <a:defRPr/>
            </a:pPr>
            <a:r>
              <a:rPr lang="zh-CN" altLang="en-US" sz="2800" b="1" dirty="0" smtClean="0">
                <a:solidFill>
                  <a:srgbClr val="FF3300"/>
                </a:solidFill>
                <a:latin typeface="+mn-ea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—---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充分发挥您的优势和特长！</a:t>
            </a:r>
          </a:p>
        </p:txBody>
      </p:sp>
      <p:pic>
        <p:nvPicPr>
          <p:cNvPr id="24580" name="Picture 2" descr="j02330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6011377" y="2060848"/>
            <a:ext cx="2481263" cy="2520950"/>
          </a:xfrm>
        </p:spPr>
      </p:pic>
      <p:sp>
        <p:nvSpPr>
          <p:cNvPr id="24581" name="AutoShape 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312" y="5384800"/>
            <a:ext cx="1008063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71670" y="1600200"/>
            <a:ext cx="6715172" cy="31861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zh-CN" altLang="en-US" sz="2800" b="1" dirty="0" smtClean="0">
                <a:latin typeface="+mn-ea"/>
              </a:rPr>
              <a:t>如何备内容？</a:t>
            </a:r>
          </a:p>
          <a:p>
            <a:pPr>
              <a:buFont typeface="Wingdings" pitchFamily="2" charset="2"/>
              <a:buChar char="u"/>
              <a:defRPr/>
            </a:pPr>
            <a:r>
              <a:rPr lang="zh-CN" altLang="en-US" sz="2800" b="1" dirty="0" smtClean="0">
                <a:latin typeface="+mn-ea"/>
              </a:rPr>
              <a:t>  钻研大纲、教材；</a:t>
            </a:r>
          </a:p>
          <a:p>
            <a:pPr>
              <a:buFont typeface="Wingdings" pitchFamily="2" charset="2"/>
              <a:buChar char="u"/>
              <a:defRPr/>
            </a:pPr>
            <a:r>
              <a:rPr lang="zh-CN" altLang="en-US" sz="2800" b="1" dirty="0" smtClean="0">
                <a:latin typeface="+mn-ea"/>
              </a:rPr>
              <a:t>  明确重点、难点；</a:t>
            </a:r>
          </a:p>
          <a:p>
            <a:pPr>
              <a:buFont typeface="Wingdings" pitchFamily="2" charset="2"/>
              <a:buChar char="u"/>
              <a:defRPr/>
            </a:pPr>
            <a:r>
              <a:rPr lang="zh-CN" altLang="en-US" sz="2800" b="1" dirty="0" smtClean="0">
                <a:latin typeface="+mn-ea"/>
              </a:rPr>
              <a:t>  充实教学素材；</a:t>
            </a:r>
          </a:p>
          <a:p>
            <a:pPr>
              <a:buFont typeface="Wingdings" pitchFamily="2" charset="2"/>
              <a:buNone/>
              <a:defRPr/>
            </a:pPr>
            <a:endParaRPr lang="zh-CN" altLang="en-US" sz="2800" b="1" dirty="0" smtClean="0">
              <a:solidFill>
                <a:srgbClr val="FF00FF"/>
              </a:solidFill>
              <a:latin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zh-CN" altLang="en-US" sz="2800" dirty="0" smtClean="0">
                <a:solidFill>
                  <a:srgbClr val="FF0000"/>
                </a:solidFill>
                <a:latin typeface="+mn-ea"/>
              </a:rPr>
              <a:t>   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——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“一桶水”和“一碗水”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！</a:t>
            </a:r>
            <a:endParaRPr lang="zh-CN" altLang="en-US" sz="2800" dirty="0" smtClean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5603" name="Picture 4" descr="j02920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56325" y="2133600"/>
            <a:ext cx="1868488" cy="1773238"/>
          </a:xfrm>
        </p:spPr>
      </p:pic>
      <p:sp>
        <p:nvSpPr>
          <p:cNvPr id="2560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328" y="5187951"/>
            <a:ext cx="1008062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341438"/>
            <a:ext cx="6951692" cy="338370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如何备对象</a:t>
            </a:r>
            <a:endParaRPr lang="en-US" altLang="zh-CN" sz="2800" b="1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zh-CN" altLang="en-US" sz="2800" b="1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z="2800" b="1" dirty="0" smtClean="0">
                <a:latin typeface="+mn-ea"/>
              </a:rPr>
              <a:t>把握培养层次</a:t>
            </a:r>
            <a:r>
              <a:rPr lang="en-US" altLang="zh-CN" sz="2800" b="1" dirty="0" smtClean="0">
                <a:latin typeface="+mn-ea"/>
              </a:rPr>
              <a:t>——</a:t>
            </a:r>
            <a:r>
              <a:rPr lang="zh-CN" altLang="en-US" sz="2800" b="1" dirty="0" smtClean="0">
                <a:latin typeface="+mn-ea"/>
              </a:rPr>
              <a:t>慎重选择和正确处理教材；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z="2800" b="1" dirty="0" smtClean="0">
                <a:latin typeface="+mn-ea"/>
              </a:rPr>
              <a:t>区分年级特点</a:t>
            </a:r>
            <a:r>
              <a:rPr lang="en-US" altLang="zh-CN" sz="2800" b="1" dirty="0" smtClean="0">
                <a:latin typeface="+mn-ea"/>
              </a:rPr>
              <a:t>——</a:t>
            </a:r>
            <a:r>
              <a:rPr lang="zh-CN" altLang="en-US" sz="2800" b="1" dirty="0" smtClean="0">
                <a:latin typeface="+mn-ea"/>
              </a:rPr>
              <a:t>注意采取不同教法；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z="2800" b="1" dirty="0" smtClean="0">
                <a:latin typeface="+mn-ea"/>
              </a:rPr>
              <a:t>了解班级组成</a:t>
            </a:r>
            <a:r>
              <a:rPr lang="en-US" altLang="zh-CN" sz="2800" b="1" dirty="0" smtClean="0">
                <a:latin typeface="+mn-ea"/>
              </a:rPr>
              <a:t>——</a:t>
            </a:r>
            <a:r>
              <a:rPr lang="zh-CN" altLang="en-US" sz="2800" b="1" dirty="0" smtClean="0">
                <a:latin typeface="+mn-ea"/>
              </a:rPr>
              <a:t>文理高考生的区别和课程班的学生组成。</a:t>
            </a:r>
            <a:endParaRPr lang="en-US" altLang="zh-CN" sz="2800" b="1" dirty="0" smtClean="0">
              <a:latin typeface="+mn-ea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zh-CN" altLang="en-US" sz="2800" b="1" dirty="0" smtClean="0">
              <a:solidFill>
                <a:schemeClr val="accent2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ea typeface="黑体" pitchFamily="2" charset="-122"/>
              </a:rPr>
              <a:t>——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了解您的学生是上好课的前提！</a:t>
            </a:r>
          </a:p>
        </p:txBody>
      </p:sp>
      <p:sp>
        <p:nvSpPr>
          <p:cNvPr id="2662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09209" y="5224892"/>
            <a:ext cx="1008062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84" y="1628800"/>
            <a:ext cx="6107125" cy="347187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如何备方法？</a:t>
            </a:r>
          </a:p>
          <a:p>
            <a:pPr>
              <a:lnSpc>
                <a:spcPct val="90000"/>
              </a:lnSpc>
              <a:buFont typeface="Wingdings" pitchFamily="2" charset="2"/>
              <a:buChar char="u"/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以内容定方法；</a:t>
            </a:r>
            <a:endParaRPr lang="en-US" altLang="zh-CN" sz="2800" b="1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u"/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按设备条件确定教学手段；</a:t>
            </a:r>
          </a:p>
          <a:p>
            <a:pPr>
              <a:lnSpc>
                <a:spcPct val="90000"/>
              </a:lnSpc>
              <a:buFont typeface="Wingdings" pitchFamily="2" charset="2"/>
              <a:buChar char="u"/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 根据学生特点使用教学技巧；</a:t>
            </a:r>
          </a:p>
          <a:p>
            <a:pPr>
              <a:lnSpc>
                <a:spcPct val="90000"/>
              </a:lnSpc>
              <a:buFont typeface="Wingdings" pitchFamily="2" charset="2"/>
              <a:buChar char="u"/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 结合自身优势发挥教学艺术。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2400" b="1" dirty="0" smtClean="0">
              <a:solidFill>
                <a:srgbClr val="FF0000"/>
              </a:solidFill>
              <a:ea typeface="黑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ea typeface="黑体" pitchFamily="2" charset="-122"/>
              </a:rPr>
              <a:t>——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教无定法，教必有法！</a:t>
            </a:r>
          </a:p>
        </p:txBody>
      </p:sp>
      <p:sp>
        <p:nvSpPr>
          <p:cNvPr id="2765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168901"/>
            <a:ext cx="1008062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794" y="1628775"/>
            <a:ext cx="6786610" cy="3443299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 smtClean="0">
                <a:ea typeface="黑体" pitchFamily="2" charset="-122"/>
              </a:rPr>
              <a:t>如何备环境？</a:t>
            </a:r>
            <a:endParaRPr lang="en-US" altLang="zh-CN" b="1" dirty="0" smtClean="0">
              <a:ea typeface="黑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zh-CN" altLang="en-US" b="1" dirty="0" smtClean="0">
              <a:ea typeface="黑体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教室在哪里？</a:t>
            </a:r>
          </a:p>
          <a:p>
            <a:pPr>
              <a:lnSpc>
                <a:spcPct val="90000"/>
              </a:lnSpc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多媒体设备会用吗？</a:t>
            </a:r>
          </a:p>
          <a:p>
            <a:pPr>
              <a:lnSpc>
                <a:spcPct val="90000"/>
              </a:lnSpc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光线和通风会不会影响教学？</a:t>
            </a:r>
          </a:p>
          <a:p>
            <a:pPr>
              <a:lnSpc>
                <a:spcPct val="90000"/>
              </a:lnSpc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教室座位和学生人数也应该认真考虑！</a:t>
            </a:r>
            <a:endParaRPr lang="en-US" altLang="zh-CN" sz="2400" b="1" dirty="0" smtClean="0">
              <a:solidFill>
                <a:srgbClr val="FF0000"/>
              </a:solidFill>
              <a:latin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  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</a:rPr>
              <a:t>——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细节决定成败！</a:t>
            </a:r>
          </a:p>
        </p:txBody>
      </p:sp>
      <p:sp>
        <p:nvSpPr>
          <p:cNvPr id="2867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39124" y="5157788"/>
            <a:ext cx="1008062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500063"/>
            <a:ext cx="4857750" cy="714375"/>
          </a:xfrm>
        </p:spPr>
        <p:txBody>
          <a:bodyPr/>
          <a:lstStyle/>
          <a:p>
            <a:pPr algn="l">
              <a:defRPr/>
            </a:pPr>
            <a:r>
              <a:rPr lang="zh-CN" altLang="en-US" sz="2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备课（二）</a:t>
            </a:r>
            <a:r>
              <a:rPr lang="en-US" altLang="zh-CN" sz="2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撰写教案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7421" y="2565400"/>
            <a:ext cx="5214975" cy="2578112"/>
          </a:xfrm>
        </p:spPr>
        <p:txBody>
          <a:bodyPr/>
          <a:lstStyle/>
          <a:p>
            <a:pPr>
              <a:buFont typeface="Wingdings" pitchFamily="2" charset="2"/>
              <a:buChar char="u"/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备课成果的集中体现；</a:t>
            </a:r>
          </a:p>
          <a:p>
            <a:pPr>
              <a:buFont typeface="Wingdings" pitchFamily="2" charset="2"/>
              <a:buChar char="u"/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授课过程的科学设计；</a:t>
            </a:r>
          </a:p>
          <a:p>
            <a:pPr>
              <a:buFont typeface="Wingdings" pitchFamily="2" charset="2"/>
              <a:buChar char="u"/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教学实施的主要依据。</a:t>
            </a:r>
          </a:p>
          <a:p>
            <a:pPr>
              <a:buFont typeface="Wingdings" pitchFamily="2" charset="2"/>
              <a:buNone/>
            </a:pPr>
            <a:r>
              <a:rPr lang="zh-CN" altLang="en-US" sz="2800" b="1" dirty="0" smtClean="0">
                <a:solidFill>
                  <a:srgbClr val="FF00FF"/>
                </a:solidFill>
                <a:latin typeface="黑体" pitchFamily="2" charset="-122"/>
                <a:ea typeface="黑体" pitchFamily="2" charset="-122"/>
              </a:rPr>
              <a:t> </a:t>
            </a:r>
            <a:endParaRPr lang="en-US" altLang="zh-CN" sz="2800" b="1" dirty="0" smtClean="0">
              <a:solidFill>
                <a:srgbClr val="FF00FF"/>
              </a:solidFill>
              <a:latin typeface="黑体" pitchFamily="2" charset="-122"/>
              <a:ea typeface="黑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ea typeface="黑体" pitchFamily="2" charset="-122"/>
              </a:rPr>
              <a:t>——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科学的设计等于成功的一半！</a:t>
            </a:r>
          </a:p>
        </p:txBody>
      </p:sp>
      <p:sp>
        <p:nvSpPr>
          <p:cNvPr id="29700" name="Rectangl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619250" y="1844675"/>
            <a:ext cx="5545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教案（教学设计）是什么？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25" y="1857375"/>
            <a:ext cx="2143125" cy="571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职能定位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:</a:t>
            </a:r>
          </a:p>
          <a:p>
            <a:pPr marL="0" indent="0" eaLnBrk="1" hangingPunct="1">
              <a:buFontTx/>
              <a:buNone/>
              <a:defRPr/>
            </a:pPr>
            <a:r>
              <a:rPr lang="zh-CN" altLang="en-US" b="1" dirty="0" smtClean="0"/>
              <a:t>       </a:t>
            </a:r>
            <a:endParaRPr lang="en-US" altLang="zh-CN" b="1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571625" y="2643189"/>
            <a:ext cx="5304632" cy="56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556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2400" b="1" kern="0" dirty="0" smtClean="0">
                <a:latin typeface="+mn-lt"/>
                <a:ea typeface="+mn-ea"/>
              </a:rPr>
              <a:t>教师</a:t>
            </a:r>
            <a:r>
              <a:rPr lang="zh-CN" altLang="en-US" sz="2400" b="1" kern="0" dirty="0">
                <a:latin typeface="+mn-lt"/>
                <a:ea typeface="+mn-ea"/>
              </a:rPr>
              <a:t>发展支持</a:t>
            </a:r>
            <a:r>
              <a:rPr lang="zh-CN" altLang="en-US" sz="2400" b="1" kern="0" dirty="0" smtClean="0">
                <a:latin typeface="+mn-lt"/>
                <a:ea typeface="+mn-ea"/>
              </a:rPr>
              <a:t>服务与教学</a:t>
            </a:r>
            <a:r>
              <a:rPr lang="zh-CN" altLang="en-US" sz="2400" b="1" kern="0" dirty="0">
                <a:latin typeface="+mn-lt"/>
                <a:ea typeface="+mn-ea"/>
              </a:rPr>
              <a:t>质量</a:t>
            </a:r>
            <a:r>
              <a:rPr lang="zh-CN" altLang="en-US" sz="2400" b="1" kern="0" dirty="0" smtClean="0">
                <a:latin typeface="+mn-lt"/>
                <a:ea typeface="+mn-ea"/>
              </a:rPr>
              <a:t>促进</a:t>
            </a:r>
            <a:endParaRPr lang="en-US" altLang="zh-CN" sz="2400" b="1" kern="0" dirty="0"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3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835150" y="1484313"/>
            <a:ext cx="662463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教案</a:t>
            </a:r>
            <a:r>
              <a:rPr lang="zh-CN" altLang="en-US" sz="3200" dirty="0">
                <a:latin typeface="宋体" pitchFamily="2" charset="-122"/>
              </a:rPr>
              <a:t>：</a:t>
            </a:r>
          </a:p>
          <a:p>
            <a:r>
              <a:rPr lang="zh-CN" altLang="en-US" sz="3200" dirty="0">
                <a:latin typeface="宋体" pitchFamily="2" charset="-122"/>
              </a:rPr>
              <a:t>    </a:t>
            </a:r>
            <a:r>
              <a:rPr lang="zh-CN" altLang="en-US" sz="2400" b="1" dirty="0">
                <a:latin typeface="仿宋_GB2312" pitchFamily="49" charset="-122"/>
                <a:ea typeface="仿宋_GB2312" pitchFamily="49" charset="-122"/>
              </a:rPr>
              <a:t>指教师针对学生特点，为每一个知识点</a:t>
            </a:r>
            <a:r>
              <a:rPr lang="en-US" altLang="zh-CN" sz="2400" b="1" dirty="0">
                <a:latin typeface="仿宋_GB2312" pitchFamily="49" charset="-122"/>
                <a:ea typeface="仿宋_GB2312" pitchFamily="49" charset="-122"/>
              </a:rPr>
              <a:t>(</a:t>
            </a:r>
            <a:r>
              <a:rPr lang="zh-CN" altLang="en-US" sz="2400" b="1" dirty="0">
                <a:latin typeface="仿宋_GB2312" pitchFamily="49" charset="-122"/>
                <a:ea typeface="仿宋_GB2312" pitchFamily="49" charset="-122"/>
              </a:rPr>
              <a:t>群</a:t>
            </a:r>
            <a:r>
              <a:rPr lang="en-US" altLang="zh-CN" sz="2400" b="1" dirty="0">
                <a:latin typeface="仿宋_GB2312" pitchFamily="49" charset="-122"/>
                <a:ea typeface="仿宋_GB2312" pitchFamily="49" charset="-122"/>
              </a:rPr>
              <a:t>)</a:t>
            </a:r>
            <a:r>
              <a:rPr lang="zh-CN" altLang="en-US" sz="2400" b="1" dirty="0">
                <a:latin typeface="仿宋_GB2312" pitchFamily="49" charset="-122"/>
                <a:ea typeface="仿宋_GB2312" pitchFamily="49" charset="-122"/>
              </a:rPr>
              <a:t>编制的教学方案，又称“教学设计”。教案是授课教师教学思想、教学方法的重要体现，它反映了教师的自身素质、教学水平、教学思路、教学经验。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1341436"/>
            <a:ext cx="7240588" cy="4607844"/>
          </a:xfrm>
        </p:spPr>
        <p:txBody>
          <a:bodyPr/>
          <a:lstStyle/>
          <a:p>
            <a:pPr>
              <a:lnSpc>
                <a:spcPct val="90000"/>
              </a:lnSpc>
              <a:buNone/>
              <a:tabLst>
                <a:tab pos="4660900" algn="l"/>
              </a:tabLst>
            </a:pPr>
            <a:r>
              <a:rPr lang="zh-CN" altLang="en-US" sz="2400" b="1" dirty="0" smtClean="0">
                <a:latin typeface="黑体" pitchFamily="2" charset="-122"/>
                <a:ea typeface="黑体" pitchFamily="2" charset="-122"/>
              </a:rPr>
              <a:t>教案的基本格式？（</a:t>
            </a:r>
            <a:r>
              <a:rPr lang="zh-CN" altLang="en-US" sz="1800" b="1" dirty="0" smtClean="0">
                <a:latin typeface="黑体" pitchFamily="2" charset="-122"/>
                <a:ea typeface="黑体" pitchFamily="2" charset="-122"/>
              </a:rPr>
              <a:t>四部分组成）</a:t>
            </a:r>
            <a:endParaRPr lang="en-US" altLang="zh-CN" sz="1800" b="1" dirty="0" smtClean="0">
              <a:latin typeface="黑体" pitchFamily="2" charset="-122"/>
              <a:ea typeface="黑体" pitchFamily="2" charset="-122"/>
            </a:endParaRPr>
          </a:p>
          <a:p>
            <a:pPr indent="12700">
              <a:lnSpc>
                <a:spcPct val="90000"/>
              </a:lnSpc>
              <a:buFontTx/>
              <a:buNone/>
              <a:tabLst>
                <a:tab pos="4660900" algn="l"/>
              </a:tabLst>
            </a:pPr>
            <a:r>
              <a:rPr lang="zh-CN" altLang="en-US" sz="2000" b="1" dirty="0" smtClean="0">
                <a:latin typeface="黑体" pitchFamily="2" charset="-122"/>
                <a:ea typeface="黑体" pitchFamily="2" charset="-122"/>
              </a:rPr>
              <a:t>一、概况</a:t>
            </a:r>
            <a:endParaRPr lang="en-US" altLang="zh-CN" sz="2000" b="1" dirty="0" smtClean="0">
              <a:latin typeface="黑体" pitchFamily="2" charset="-122"/>
              <a:ea typeface="黑体" pitchFamily="2" charset="-122"/>
            </a:endParaRPr>
          </a:p>
          <a:p>
            <a:pPr indent="12700">
              <a:lnSpc>
                <a:spcPct val="90000"/>
              </a:lnSpc>
              <a:buFontTx/>
              <a:buNone/>
              <a:tabLst>
                <a:tab pos="4660900" algn="l"/>
              </a:tabLst>
            </a:pPr>
            <a:r>
              <a:rPr lang="en-US" altLang="zh-CN" sz="1400" b="1" dirty="0" smtClean="0">
                <a:latin typeface="黑体" pitchFamily="2" charset="-122"/>
                <a:ea typeface="黑体" pitchFamily="2" charset="-122"/>
              </a:rPr>
              <a:t>1.</a:t>
            </a:r>
            <a:r>
              <a:rPr lang="zh-CN" altLang="en-US" sz="1400" b="1" dirty="0" smtClean="0">
                <a:latin typeface="黑体" pitchFamily="2" charset="-122"/>
                <a:ea typeface="黑体" pitchFamily="2" charset="-122"/>
              </a:rPr>
              <a:t>授课主题</a:t>
            </a:r>
            <a:r>
              <a:rPr lang="zh-CN" altLang="en-US" sz="1400" dirty="0" smtClean="0">
                <a:latin typeface="黑体" pitchFamily="2" charset="-122"/>
                <a:ea typeface="黑体" pitchFamily="2" charset="-122"/>
              </a:rPr>
              <a:t>（或章节标题）</a:t>
            </a:r>
            <a:endParaRPr lang="en-US" altLang="zh-CN" sz="1400" dirty="0" smtClean="0">
              <a:latin typeface="黑体" pitchFamily="2" charset="-122"/>
              <a:ea typeface="黑体" pitchFamily="2" charset="-122"/>
            </a:endParaRPr>
          </a:p>
          <a:p>
            <a:pPr indent="12700">
              <a:lnSpc>
                <a:spcPct val="90000"/>
              </a:lnSpc>
              <a:buFontTx/>
              <a:buNone/>
              <a:tabLst>
                <a:tab pos="4660900" algn="l"/>
              </a:tabLst>
            </a:pPr>
            <a:r>
              <a:rPr lang="en-US" altLang="zh-CN" sz="1400" b="1" dirty="0" smtClean="0">
                <a:latin typeface="黑体" pitchFamily="2" charset="-122"/>
                <a:ea typeface="黑体" pitchFamily="2" charset="-122"/>
              </a:rPr>
              <a:t>2.</a:t>
            </a:r>
            <a:r>
              <a:rPr lang="zh-CN" altLang="en-US" sz="1400" b="1" dirty="0" smtClean="0">
                <a:latin typeface="黑体" pitchFamily="2" charset="-122"/>
                <a:ea typeface="黑体" pitchFamily="2" charset="-122"/>
              </a:rPr>
              <a:t>授课对象</a:t>
            </a:r>
            <a:endParaRPr lang="en-US" altLang="zh-CN" sz="1400" b="1" dirty="0" smtClean="0">
              <a:latin typeface="黑体" pitchFamily="2" charset="-122"/>
              <a:ea typeface="黑体" pitchFamily="2" charset="-122"/>
            </a:endParaRPr>
          </a:p>
          <a:p>
            <a:pPr indent="12700">
              <a:lnSpc>
                <a:spcPct val="90000"/>
              </a:lnSpc>
              <a:buFontTx/>
              <a:buNone/>
              <a:tabLst>
                <a:tab pos="4660900" algn="l"/>
              </a:tabLst>
            </a:pPr>
            <a:r>
              <a:rPr lang="en-US" altLang="zh-CN" sz="1400" b="1" dirty="0" smtClean="0">
                <a:latin typeface="黑体" pitchFamily="2" charset="-122"/>
                <a:ea typeface="黑体" pitchFamily="2" charset="-122"/>
              </a:rPr>
              <a:t>3.</a:t>
            </a:r>
            <a:r>
              <a:rPr lang="zh-CN" altLang="en-US" sz="1400" b="1" dirty="0" smtClean="0">
                <a:latin typeface="黑体" pitchFamily="2" charset="-122"/>
                <a:ea typeface="黑体" pitchFamily="2" charset="-122"/>
              </a:rPr>
              <a:t>授课时间</a:t>
            </a:r>
            <a:r>
              <a:rPr lang="zh-CN" altLang="en-US" sz="1400" dirty="0" smtClean="0">
                <a:latin typeface="黑体" pitchFamily="2" charset="-122"/>
                <a:ea typeface="黑体" pitchFamily="2" charset="-122"/>
              </a:rPr>
              <a:t>（几月几日或第几周星期几）</a:t>
            </a:r>
          </a:p>
          <a:p>
            <a:pPr indent="12700">
              <a:lnSpc>
                <a:spcPct val="90000"/>
              </a:lnSpc>
              <a:buFontTx/>
              <a:buNone/>
              <a:tabLst>
                <a:tab pos="4660900" algn="l"/>
              </a:tabLst>
            </a:pPr>
            <a:r>
              <a:rPr lang="en-US" altLang="zh-CN" sz="1400" b="1" dirty="0" smtClean="0">
                <a:latin typeface="黑体" pitchFamily="2" charset="-122"/>
                <a:ea typeface="黑体" pitchFamily="2" charset="-122"/>
              </a:rPr>
              <a:t>4.</a:t>
            </a:r>
            <a:r>
              <a:rPr lang="zh-CN" altLang="en-US" sz="1400" b="1" dirty="0" smtClean="0">
                <a:latin typeface="黑体" pitchFamily="2" charset="-122"/>
                <a:ea typeface="黑体" pitchFamily="2" charset="-122"/>
              </a:rPr>
              <a:t>教学目的（目标）</a:t>
            </a:r>
          </a:p>
          <a:p>
            <a:pPr indent="12700">
              <a:lnSpc>
                <a:spcPct val="90000"/>
              </a:lnSpc>
              <a:buFontTx/>
              <a:buNone/>
              <a:tabLst>
                <a:tab pos="4660900" algn="l"/>
              </a:tabLst>
            </a:pPr>
            <a:r>
              <a:rPr lang="en-US" altLang="zh-CN" sz="1400" b="1" dirty="0" smtClean="0">
                <a:latin typeface="黑体" pitchFamily="2" charset="-122"/>
                <a:ea typeface="黑体" pitchFamily="2" charset="-122"/>
              </a:rPr>
              <a:t>5.</a:t>
            </a:r>
            <a:r>
              <a:rPr lang="zh-CN" altLang="en-US" sz="1400" b="1" dirty="0" smtClean="0">
                <a:latin typeface="黑体" pitchFamily="2" charset="-122"/>
                <a:ea typeface="黑体" pitchFamily="2" charset="-122"/>
              </a:rPr>
              <a:t>教学重点、难点</a:t>
            </a:r>
            <a:endParaRPr lang="en-US" altLang="zh-CN" sz="1400" b="1" dirty="0" smtClean="0">
              <a:latin typeface="黑体" pitchFamily="2" charset="-122"/>
              <a:ea typeface="黑体" pitchFamily="2" charset="-122"/>
            </a:endParaRPr>
          </a:p>
          <a:p>
            <a:pPr indent="12700">
              <a:lnSpc>
                <a:spcPct val="90000"/>
              </a:lnSpc>
              <a:buFontTx/>
              <a:buNone/>
              <a:tabLst>
                <a:tab pos="4660900" algn="l"/>
              </a:tabLst>
            </a:pPr>
            <a:r>
              <a:rPr lang="en-US" altLang="zh-CN" sz="1400" b="1" dirty="0" smtClean="0">
                <a:latin typeface="黑体" pitchFamily="2" charset="-122"/>
                <a:ea typeface="黑体" pitchFamily="2" charset="-122"/>
              </a:rPr>
              <a:t>6.</a:t>
            </a:r>
            <a:r>
              <a:rPr lang="zh-CN" altLang="en-US" sz="1400" b="1" dirty="0" smtClean="0">
                <a:latin typeface="黑体" pitchFamily="2" charset="-122"/>
                <a:ea typeface="黑体" pitchFamily="2" charset="-122"/>
              </a:rPr>
              <a:t>课型</a:t>
            </a:r>
            <a:r>
              <a:rPr lang="zh-CN" altLang="zh-CN" sz="1400" dirty="0"/>
              <a:t>（即课的类型。如新授课、练习课、复习课、讲评课、实验课等）（按教学任务分）</a:t>
            </a:r>
            <a:r>
              <a:rPr lang="zh-CN" altLang="en-US" sz="1400" b="1" dirty="0" smtClean="0">
                <a:latin typeface="黑体" pitchFamily="2" charset="-122"/>
                <a:ea typeface="黑体" pitchFamily="2" charset="-122"/>
              </a:rPr>
              <a:t>（有时可略）</a:t>
            </a:r>
            <a:endParaRPr lang="en-US" altLang="zh-CN" sz="1400" b="1" dirty="0" smtClean="0">
              <a:latin typeface="黑体" pitchFamily="2" charset="-122"/>
              <a:ea typeface="黑体" pitchFamily="2" charset="-122"/>
            </a:endParaRPr>
          </a:p>
          <a:p>
            <a:pPr indent="12700">
              <a:lnSpc>
                <a:spcPct val="90000"/>
              </a:lnSpc>
              <a:buFontTx/>
              <a:buNone/>
              <a:tabLst>
                <a:tab pos="4660900" algn="l"/>
              </a:tabLst>
            </a:pPr>
            <a:r>
              <a:rPr lang="en-US" altLang="zh-CN" sz="1400" b="1" dirty="0" smtClean="0">
                <a:latin typeface="黑体" pitchFamily="2" charset="-122"/>
                <a:ea typeface="黑体" pitchFamily="2" charset="-122"/>
              </a:rPr>
              <a:t>7.</a:t>
            </a:r>
            <a:r>
              <a:rPr lang="zh-CN" altLang="en-US" sz="1400" b="1" dirty="0" smtClean="0">
                <a:latin typeface="黑体" pitchFamily="2" charset="-122"/>
                <a:ea typeface="黑体" pitchFamily="2" charset="-122"/>
              </a:rPr>
              <a:t>主要教学方法</a:t>
            </a:r>
            <a:r>
              <a:rPr lang="zh-CN" altLang="en-US" sz="1400" dirty="0" smtClean="0">
                <a:latin typeface="黑体" pitchFamily="2" charset="-122"/>
                <a:ea typeface="黑体" pitchFamily="2" charset="-122"/>
              </a:rPr>
              <a:t>（讲授法、讨论法、练习法、读书指导法等）</a:t>
            </a:r>
            <a:endParaRPr lang="en-US" altLang="zh-CN" sz="1400" dirty="0" smtClean="0">
              <a:latin typeface="黑体" pitchFamily="2" charset="-122"/>
              <a:ea typeface="黑体" pitchFamily="2" charset="-122"/>
            </a:endParaRPr>
          </a:p>
          <a:p>
            <a:pPr indent="12700">
              <a:lnSpc>
                <a:spcPct val="90000"/>
              </a:lnSpc>
              <a:buNone/>
              <a:tabLst>
                <a:tab pos="4660900" algn="l"/>
              </a:tabLst>
            </a:pPr>
            <a:r>
              <a:rPr lang="en-US" altLang="zh-CN" sz="1400" b="1" dirty="0" smtClean="0">
                <a:latin typeface="黑体" pitchFamily="2" charset="-122"/>
                <a:ea typeface="黑体" pitchFamily="2" charset="-122"/>
              </a:rPr>
              <a:t>8.</a:t>
            </a:r>
            <a:r>
              <a:rPr lang="zh-CN" altLang="en-US" sz="1400" b="1" dirty="0" smtClean="0">
                <a:latin typeface="黑体" pitchFamily="2" charset="-122"/>
                <a:ea typeface="黑体" pitchFamily="2" charset="-122"/>
              </a:rPr>
              <a:t>教具（</a:t>
            </a:r>
            <a:r>
              <a:rPr lang="zh-CN" altLang="en-US" sz="1400" b="1" dirty="0">
                <a:latin typeface="黑体" pitchFamily="2" charset="-122"/>
                <a:ea typeface="黑体" pitchFamily="2" charset="-122"/>
              </a:rPr>
              <a:t>有时</a:t>
            </a:r>
            <a:r>
              <a:rPr lang="zh-CN" altLang="en-US" sz="1400" b="1" dirty="0" smtClean="0">
                <a:latin typeface="黑体" pitchFamily="2" charset="-122"/>
                <a:ea typeface="黑体" pitchFamily="2" charset="-122"/>
              </a:rPr>
              <a:t>可略</a:t>
            </a:r>
            <a:r>
              <a:rPr lang="zh-CN" altLang="en-US" sz="1400" b="1" dirty="0">
                <a:latin typeface="黑体" pitchFamily="2" charset="-122"/>
                <a:ea typeface="黑体" pitchFamily="2" charset="-122"/>
              </a:rPr>
              <a:t>）</a:t>
            </a:r>
            <a:endParaRPr lang="en-US" altLang="zh-CN" sz="1400" b="1" dirty="0">
              <a:latin typeface="黑体" pitchFamily="2" charset="-122"/>
              <a:ea typeface="黑体" pitchFamily="2" charset="-122"/>
            </a:endParaRPr>
          </a:p>
          <a:p>
            <a:pPr indent="12700">
              <a:lnSpc>
                <a:spcPct val="90000"/>
              </a:lnSpc>
              <a:buFontTx/>
              <a:buNone/>
              <a:tabLst>
                <a:tab pos="4660900" algn="l"/>
              </a:tabLst>
            </a:pPr>
            <a:r>
              <a:rPr lang="en-US" altLang="zh-CN" sz="1400" b="1" dirty="0" smtClean="0">
                <a:latin typeface="黑体" pitchFamily="2" charset="-122"/>
                <a:ea typeface="黑体" pitchFamily="2" charset="-122"/>
              </a:rPr>
              <a:t>9.</a:t>
            </a:r>
            <a:r>
              <a:rPr lang="zh-CN" altLang="en-US" sz="1400" b="1" dirty="0" smtClean="0">
                <a:latin typeface="黑体" pitchFamily="2" charset="-122"/>
                <a:ea typeface="黑体" pitchFamily="2" charset="-122"/>
              </a:rPr>
              <a:t>参考资料</a:t>
            </a:r>
          </a:p>
          <a:p>
            <a:pPr indent="12700">
              <a:lnSpc>
                <a:spcPct val="90000"/>
              </a:lnSpc>
              <a:buFontTx/>
              <a:buNone/>
              <a:tabLst>
                <a:tab pos="4660900" algn="l"/>
              </a:tabLst>
            </a:pPr>
            <a:r>
              <a:rPr lang="zh-CN" altLang="en-US" sz="2000" b="1" dirty="0" smtClean="0">
                <a:latin typeface="黑体" pitchFamily="2" charset="-122"/>
                <a:ea typeface="黑体" pitchFamily="2" charset="-122"/>
              </a:rPr>
              <a:t>二、教学进程</a:t>
            </a:r>
            <a:r>
              <a:rPr lang="zh-CN" altLang="en-US" sz="1400" dirty="0" smtClean="0">
                <a:latin typeface="黑体" pitchFamily="2" charset="-122"/>
                <a:ea typeface="黑体" pitchFamily="2" charset="-122"/>
              </a:rPr>
              <a:t>（教学内容组织、板书设计、时间分配）</a:t>
            </a:r>
            <a:r>
              <a:rPr lang="zh-CN" altLang="en-US" sz="1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（核心）</a:t>
            </a:r>
            <a:endParaRPr lang="en-US" altLang="zh-CN" sz="1400" b="1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indent="12700">
              <a:lnSpc>
                <a:spcPct val="90000"/>
              </a:lnSpc>
              <a:buFontTx/>
              <a:buNone/>
              <a:tabLst>
                <a:tab pos="4660900" algn="l"/>
              </a:tabLst>
            </a:pPr>
            <a:r>
              <a:rPr lang="zh-CN" altLang="en-US" sz="2000" b="1" dirty="0" smtClean="0">
                <a:latin typeface="黑体" pitchFamily="2" charset="-122"/>
                <a:ea typeface="黑体" pitchFamily="2" charset="-122"/>
              </a:rPr>
              <a:t>三、布置作业</a:t>
            </a:r>
            <a:r>
              <a:rPr lang="zh-CN" altLang="en-US" sz="1400" dirty="0" smtClean="0">
                <a:latin typeface="黑体" pitchFamily="2" charset="-122"/>
                <a:ea typeface="黑体" pitchFamily="2" charset="-122"/>
              </a:rPr>
              <a:t>（巩固练习）</a:t>
            </a:r>
            <a:endParaRPr lang="en-US" altLang="zh-CN" sz="1400" dirty="0" smtClean="0">
              <a:latin typeface="黑体" pitchFamily="2" charset="-122"/>
              <a:ea typeface="黑体" pitchFamily="2" charset="-122"/>
            </a:endParaRPr>
          </a:p>
          <a:p>
            <a:pPr indent="12700">
              <a:lnSpc>
                <a:spcPct val="90000"/>
              </a:lnSpc>
              <a:buFontTx/>
              <a:buNone/>
              <a:tabLst>
                <a:tab pos="4660900" algn="l"/>
              </a:tabLst>
            </a:pPr>
            <a:r>
              <a:rPr lang="zh-CN" altLang="en-US" sz="2000" b="1" dirty="0" smtClean="0">
                <a:latin typeface="黑体" pitchFamily="2" charset="-122"/>
                <a:ea typeface="黑体" pitchFamily="2" charset="-122"/>
              </a:rPr>
              <a:t>四、教学后记 </a:t>
            </a:r>
            <a:r>
              <a:rPr lang="en-US" altLang="zh-CN" sz="1400" dirty="0" smtClean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sz="1400" dirty="0" smtClean="0">
                <a:latin typeface="黑体" pitchFamily="2" charset="-122"/>
                <a:ea typeface="黑体" pitchFamily="2" charset="-122"/>
              </a:rPr>
              <a:t>教学反思与查漏补缺</a:t>
            </a:r>
            <a:r>
              <a:rPr lang="en-US" altLang="zh-CN" sz="1400" dirty="0" smtClean="0">
                <a:latin typeface="黑体" pitchFamily="2" charset="-122"/>
                <a:ea typeface="黑体" pitchFamily="2" charset="-122"/>
              </a:rPr>
              <a:t>)</a:t>
            </a:r>
          </a:p>
          <a:p>
            <a:pPr indent="12700">
              <a:lnSpc>
                <a:spcPct val="90000"/>
              </a:lnSpc>
              <a:buFontTx/>
              <a:buNone/>
              <a:tabLst>
                <a:tab pos="4660900" algn="l"/>
              </a:tabLst>
            </a:pPr>
            <a:r>
              <a:rPr lang="zh-CN" altLang="en-US" sz="1400" b="1" dirty="0" smtClean="0">
                <a:solidFill>
                  <a:schemeClr val="accent2"/>
                </a:solidFill>
                <a:latin typeface="黑体" pitchFamily="2" charset="-122"/>
                <a:ea typeface="黑体" pitchFamily="2" charset="-122"/>
                <a:hlinkClick r:id="rId2" action="ppaction://hlinkfile"/>
              </a:rPr>
              <a:t>（参考格式）</a:t>
            </a:r>
            <a:endParaRPr lang="zh-CN" altLang="en-US" sz="1400" b="1" dirty="0" smtClean="0">
              <a:solidFill>
                <a:schemeClr val="accent2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Cj044045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380312" y="3573016"/>
            <a:ext cx="1412875" cy="1828800"/>
          </a:xfrm>
        </p:spPr>
      </p:pic>
      <p:sp>
        <p:nvSpPr>
          <p:cNvPr id="583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1628801"/>
            <a:ext cx="6264547" cy="24431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dirty="0" smtClean="0">
                <a:solidFill>
                  <a:schemeClr val="accent2"/>
                </a:solidFill>
                <a:latin typeface="黑体" pitchFamily="2" charset="-122"/>
                <a:ea typeface="黑体" pitchFamily="2" charset="-122"/>
              </a:rPr>
              <a:t>   注意事项：</a:t>
            </a:r>
          </a:p>
          <a:p>
            <a:pPr>
              <a:lnSpc>
                <a:spcPct val="90000"/>
              </a:lnSpc>
              <a:spcAft>
                <a:spcPct val="20000"/>
              </a:spcAft>
              <a:buFont typeface="Wingdings" pitchFamily="2" charset="2"/>
              <a:buChar char="l"/>
            </a:pP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按课时而不是按单元写教案；</a:t>
            </a:r>
          </a:p>
          <a:p>
            <a:pPr>
              <a:lnSpc>
                <a:spcPct val="90000"/>
              </a:lnSpc>
              <a:spcAft>
                <a:spcPct val="20000"/>
              </a:spcAft>
              <a:buFont typeface="Wingdings" pitchFamily="2" charset="2"/>
              <a:buChar char="l"/>
            </a:pP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教案不是简单的内容提纲的罗列；</a:t>
            </a:r>
          </a:p>
          <a:p>
            <a:pPr>
              <a:lnSpc>
                <a:spcPct val="90000"/>
              </a:lnSpc>
              <a:spcAft>
                <a:spcPct val="20000"/>
              </a:spcAft>
              <a:buFont typeface="Wingdings" pitchFamily="2" charset="2"/>
              <a:buChar char="l"/>
            </a:pP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教案不是讲稿（讲议）</a:t>
            </a:r>
            <a:r>
              <a:rPr lang="zh-CN" altLang="en-US" sz="2800" b="1" dirty="0" smtClean="0">
                <a:solidFill>
                  <a:srgbClr val="CC3300"/>
                </a:solidFill>
                <a:latin typeface="宋体" pitchFamily="2" charset="-122"/>
                <a:ea typeface="宋体" pitchFamily="2" charset="-122"/>
              </a:rPr>
              <a:t>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 </a:t>
            </a:r>
            <a:endParaRPr lang="zh-CN" altLang="en-US" sz="2800" b="1" dirty="0" smtClean="0">
              <a:solidFill>
                <a:schemeClr val="accent2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25" y="714375"/>
            <a:ext cx="6357965" cy="720725"/>
          </a:xfrm>
        </p:spPr>
        <p:txBody>
          <a:bodyPr/>
          <a:lstStyle/>
          <a:p>
            <a:pPr algn="l">
              <a:defRPr/>
            </a:pPr>
            <a:r>
              <a:rPr lang="zh-CN" altLang="en-US" sz="3200" b="1" dirty="0" smtClean="0">
                <a:solidFill>
                  <a:srgbClr val="0033CC"/>
                </a:solidFill>
                <a:latin typeface="+mn-ea"/>
                <a:ea typeface="+mn-ea"/>
              </a:rPr>
              <a:t>备课（三）</a:t>
            </a:r>
            <a:r>
              <a:rPr lang="en-US" altLang="zh-CN" sz="3200" b="1" dirty="0">
                <a:solidFill>
                  <a:srgbClr val="0033CC"/>
                </a:solidFill>
                <a:latin typeface="+mn-ea"/>
              </a:rPr>
              <a:t> </a:t>
            </a:r>
            <a:r>
              <a:rPr lang="en-US" altLang="zh-CN" sz="3200" b="1" dirty="0" smtClean="0">
                <a:solidFill>
                  <a:srgbClr val="0033CC"/>
                </a:solidFill>
                <a:latin typeface="+mn-ea"/>
              </a:rPr>
              <a:t>——</a:t>
            </a:r>
            <a:r>
              <a:rPr lang="zh-CN" altLang="en-US" sz="3200" b="1" dirty="0" smtClean="0">
                <a:solidFill>
                  <a:srgbClr val="0033CC"/>
                </a:solidFill>
                <a:latin typeface="+mn-ea"/>
                <a:ea typeface="+mn-ea"/>
              </a:rPr>
              <a:t>制作多媒体</a:t>
            </a:r>
            <a:r>
              <a:rPr lang="zh-CN" altLang="en-US" sz="3200" b="1" dirty="0">
                <a:solidFill>
                  <a:srgbClr val="0033CC"/>
                </a:solidFill>
                <a:latin typeface="+mn-ea"/>
                <a:ea typeface="+mn-ea"/>
              </a:rPr>
              <a:t>课件</a:t>
            </a:r>
            <a:endParaRPr lang="zh-CN" altLang="en-US" sz="3200" b="1" dirty="0" smtClean="0">
              <a:solidFill>
                <a:srgbClr val="0033CC"/>
              </a:solidFill>
              <a:latin typeface="+mn-ea"/>
              <a:ea typeface="+mn-ea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600200"/>
            <a:ext cx="7165975" cy="311467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 b="1" dirty="0" smtClean="0">
                <a:solidFill>
                  <a:schemeClr val="hlink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多媒体课件是教案吗？</a:t>
            </a:r>
          </a:p>
          <a:p>
            <a:pPr>
              <a:buFontTx/>
              <a:buNone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★多媒体课件是教案的辅助部分；</a:t>
            </a:r>
          </a:p>
          <a:p>
            <a:pPr>
              <a:buFontTx/>
              <a:buNone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★多媒体课件不能代替教案本身；</a:t>
            </a:r>
          </a:p>
          <a:p>
            <a:pPr>
              <a:buFontTx/>
              <a:buNone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★多媒体演示和板书等相互补充。</a:t>
            </a:r>
          </a:p>
          <a:p>
            <a:pPr>
              <a:buFontTx/>
              <a:buNone/>
            </a:pPr>
            <a:endParaRPr lang="en-US" altLang="zh-CN" sz="2800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黑体" pitchFamily="2" charset="-122"/>
              </a:rPr>
              <a:t>——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综合使用各种设备条件提高教学效果！</a:t>
            </a:r>
          </a:p>
          <a:p>
            <a:pPr>
              <a:buFontTx/>
              <a:buNone/>
            </a:pPr>
            <a:endParaRPr lang="zh-CN" altLang="en-US" sz="2800" b="1" dirty="0" smtClean="0">
              <a:solidFill>
                <a:srgbClr val="CC33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0" y="1857375"/>
            <a:ext cx="5524500" cy="28717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什么是高质量的多媒体课件？</a:t>
            </a:r>
          </a:p>
          <a:p>
            <a:pPr>
              <a:spcBef>
                <a:spcPct val="25000"/>
              </a:spcBef>
              <a:spcAft>
                <a:spcPct val="15000"/>
              </a:spcAft>
              <a:buFont typeface="Wingdings" pitchFamily="2" charset="2"/>
              <a:buChar char="p"/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教学素材丰富，信息量大；</a:t>
            </a:r>
          </a:p>
          <a:p>
            <a:pPr>
              <a:spcBef>
                <a:spcPct val="25000"/>
              </a:spcBef>
              <a:spcAft>
                <a:spcPct val="15000"/>
              </a:spcAft>
              <a:buFont typeface="Wingdings" pitchFamily="2" charset="2"/>
              <a:buChar char="p"/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素材组织得当，可视性强；</a:t>
            </a:r>
          </a:p>
          <a:p>
            <a:pPr>
              <a:spcBef>
                <a:spcPct val="25000"/>
              </a:spcBef>
              <a:spcAft>
                <a:spcPct val="15000"/>
              </a:spcAft>
              <a:buFont typeface="Wingdings" pitchFamily="2" charset="2"/>
              <a:buChar char="p"/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直观效果明显，技术含量高。</a:t>
            </a:r>
          </a:p>
          <a:p>
            <a:pPr>
              <a:buFont typeface="Wingdings" pitchFamily="2" charset="2"/>
              <a:buNone/>
            </a:pPr>
            <a:r>
              <a:rPr lang="zh-CN" altLang="en-US" sz="2800" b="1" dirty="0" smtClean="0">
                <a:solidFill>
                  <a:schemeClr val="hlink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en-US" altLang="zh-CN" sz="2400" b="1" dirty="0" smtClean="0">
                <a:solidFill>
                  <a:srgbClr val="FF3300"/>
                </a:solidFill>
                <a:ea typeface="黑体" pitchFamily="2" charset="-122"/>
              </a:rPr>
              <a:t>——</a:t>
            </a:r>
            <a:r>
              <a:rPr lang="zh-CN" altLang="en-US" sz="2400" b="1" dirty="0" smtClean="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平时不积累，用时方嫌少！</a:t>
            </a:r>
          </a:p>
          <a:p>
            <a:pPr>
              <a:buFont typeface="Wingdings" pitchFamily="2" charset="2"/>
              <a:buNone/>
            </a:pPr>
            <a:endParaRPr lang="zh-CN" altLang="en-US" sz="2800" b="1" dirty="0" smtClean="0">
              <a:solidFill>
                <a:srgbClr val="FF33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85918" y="1643050"/>
            <a:ext cx="5738831" cy="3010086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制作课件应力图避免的几种情况：</a:t>
            </a:r>
            <a:endParaRPr lang="en-US" altLang="zh-CN" sz="2800" b="1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zh-CN" altLang="en-US" sz="2800" b="1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70000"/>
              </a:lnSpc>
              <a:spcBef>
                <a:spcPct val="6000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纯粹的文字提纲；</a:t>
            </a:r>
          </a:p>
          <a:p>
            <a:pPr>
              <a:lnSpc>
                <a:spcPct val="70000"/>
              </a:lnSpc>
              <a:spcBef>
                <a:spcPct val="3500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不加编辑的视频资料；</a:t>
            </a:r>
          </a:p>
          <a:p>
            <a:pPr>
              <a:lnSpc>
                <a:spcPct val="70000"/>
              </a:lnSpc>
              <a:spcBef>
                <a:spcPct val="3500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杂乱无章的素材堆积。</a:t>
            </a:r>
          </a:p>
        </p:txBody>
      </p:sp>
      <p:pic>
        <p:nvPicPr>
          <p:cNvPr id="35843" name="Picture 2" descr="MCj044041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286625" y="2357438"/>
            <a:ext cx="1527175" cy="1682750"/>
          </a:xfrm>
        </p:spPr>
      </p:pic>
      <p:sp>
        <p:nvSpPr>
          <p:cNvPr id="3584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353" y="5240982"/>
            <a:ext cx="792088" cy="360834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title"/>
          </p:nvPr>
        </p:nvSpPr>
        <p:spPr>
          <a:xfrm>
            <a:off x="2928938" y="285750"/>
            <a:ext cx="3802062" cy="796925"/>
          </a:xfrm>
        </p:spPr>
        <p:txBody>
          <a:bodyPr/>
          <a:lstStyle/>
          <a:p>
            <a:pPr algn="l">
              <a:defRPr/>
            </a:pPr>
            <a:r>
              <a:rPr lang="zh-CN" altLang="en-US" sz="3200" b="1" dirty="0" smtClean="0">
                <a:solidFill>
                  <a:srgbClr val="0033CC"/>
                </a:solidFill>
                <a:latin typeface="+mn-ea"/>
                <a:ea typeface="+mn-ea"/>
              </a:rPr>
              <a:t>上课</a:t>
            </a:r>
            <a:r>
              <a:rPr lang="en-US" altLang="zh-CN" sz="3200" b="1" dirty="0" smtClean="0">
                <a:solidFill>
                  <a:srgbClr val="0033CC"/>
                </a:solidFill>
                <a:latin typeface="+mn-ea"/>
                <a:ea typeface="+mn-ea"/>
              </a:rPr>
              <a:t>——</a:t>
            </a:r>
            <a:r>
              <a:rPr lang="zh-CN" altLang="en-US" sz="3200" b="1" dirty="0" smtClean="0">
                <a:solidFill>
                  <a:srgbClr val="0033CC"/>
                </a:solidFill>
                <a:latin typeface="+mn-ea"/>
                <a:ea typeface="+mn-ea"/>
              </a:rPr>
              <a:t>教学实施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619250" y="1341438"/>
            <a:ext cx="5040982" cy="408782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一</a:t>
            </a: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)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课堂教学的几个常见阶段</a:t>
            </a:r>
            <a:endParaRPr lang="zh-CN" altLang="en-US" sz="2800" dirty="0" smtClean="0">
              <a:latin typeface="黑体" pitchFamily="2" charset="-122"/>
              <a:ea typeface="黑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1 .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导入课题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2 .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讲授新课</a:t>
            </a:r>
            <a:r>
              <a:rPr lang="zh-CN" altLang="en-US" sz="2000" b="1" dirty="0" smtClean="0">
                <a:latin typeface="黑体" pitchFamily="2" charset="-122"/>
                <a:ea typeface="黑体" pitchFamily="2" charset="-122"/>
              </a:rPr>
              <a:t>（核心，突破重难点）</a:t>
            </a:r>
            <a:endParaRPr lang="zh-CN" altLang="en-US" sz="2800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3 .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巩固与小结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4 .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作业布置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5 .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预习指导</a:t>
            </a:r>
          </a:p>
          <a:p>
            <a:pPr>
              <a:buFont typeface="Wingdings" pitchFamily="2" charset="2"/>
              <a:buNone/>
            </a:pPr>
            <a:r>
              <a:rPr lang="zh-CN" altLang="en-US" sz="2800" dirty="0" smtClean="0">
                <a:latin typeface="黑体" pitchFamily="2" charset="-122"/>
                <a:ea typeface="黑体" pitchFamily="2" charset="-122"/>
              </a:rPr>
              <a:t> </a:t>
            </a:r>
            <a:endParaRPr lang="en-US" altLang="zh-CN" sz="2800" dirty="0" smtClean="0">
              <a:latin typeface="黑体" pitchFamily="2" charset="-122"/>
              <a:ea typeface="黑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FF3300"/>
                </a:solidFill>
                <a:ea typeface="黑体" pitchFamily="2" charset="-122"/>
              </a:rPr>
              <a:t>——</a:t>
            </a:r>
            <a:r>
              <a:rPr lang="zh-CN" altLang="en-US" sz="2400" b="1" dirty="0" smtClean="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根据实际情况灵活安排！</a:t>
            </a:r>
          </a:p>
        </p:txBody>
      </p:sp>
      <p:pic>
        <p:nvPicPr>
          <p:cNvPr id="36868" name="Picture 2" descr="j02341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516216" y="2996952"/>
            <a:ext cx="2168067" cy="2305373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2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2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3713" y="1412874"/>
            <a:ext cx="7165975" cy="38735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二</a:t>
            </a: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)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授课中语言的运用：</a:t>
            </a:r>
          </a:p>
          <a:p>
            <a:pPr>
              <a:buFont typeface="Wingdings" pitchFamily="2" charset="2"/>
              <a:buChar char="u"/>
            </a:pP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用普通话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，避免方言</a:t>
            </a:r>
            <a:endParaRPr lang="en-US" altLang="zh-CN" sz="2800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灌注激情，抑扬顿挫</a:t>
            </a:r>
          </a:p>
          <a:p>
            <a:pPr>
              <a:buFont typeface="Wingdings" pitchFamily="2" charset="2"/>
              <a:buChar char="u"/>
            </a:pP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吐词清楚，语速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适中</a:t>
            </a:r>
          </a:p>
          <a:p>
            <a:pPr>
              <a:buFont typeface="Wingdings" pitchFamily="2" charset="2"/>
              <a:buChar char="u"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肢体语言，格外生动</a:t>
            </a:r>
          </a:p>
          <a:p>
            <a:pPr>
              <a:buFont typeface="Wingdings" pitchFamily="2" charset="2"/>
              <a:buNone/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  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2400" dirty="0" smtClean="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ea typeface="黑体" pitchFamily="2" charset="-122"/>
              </a:rPr>
              <a:t>——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生动的语言不仅增加您讲课的效果，而且提升您人格的魅力！</a:t>
            </a:r>
          </a:p>
        </p:txBody>
      </p:sp>
      <p:pic>
        <p:nvPicPr>
          <p:cNvPr id="37891" name="Picture 4" descr="j023465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04025" y="2133600"/>
            <a:ext cx="1890713" cy="18415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600200"/>
            <a:ext cx="6923087" cy="32575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 dirty="0" smtClean="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en-US" altLang="zh-CN" sz="2800" dirty="0" smtClean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sz="2800" dirty="0" smtClean="0">
                <a:latin typeface="黑体" pitchFamily="2" charset="-122"/>
                <a:ea typeface="黑体" pitchFamily="2" charset="-122"/>
              </a:rPr>
              <a:t>三</a:t>
            </a:r>
            <a:r>
              <a:rPr lang="en-US" altLang="zh-CN" sz="2800" dirty="0" smtClean="0">
                <a:latin typeface="黑体" pitchFamily="2" charset="-122"/>
                <a:ea typeface="黑体" pitchFamily="2" charset="-122"/>
              </a:rPr>
              <a:t>)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如何提高讲课的生动性？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内容娴熟是前提（备课）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科学方法是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保证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热情投入是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关键</a:t>
            </a:r>
            <a:endParaRPr lang="zh-CN" altLang="en-US" sz="2800" dirty="0" smtClean="0">
              <a:latin typeface="黑体" pitchFamily="2" charset="-122"/>
              <a:ea typeface="黑体" pitchFamily="2" charset="-122"/>
            </a:endParaRPr>
          </a:p>
          <a:p>
            <a:pPr>
              <a:buFont typeface="Wingdings" pitchFamily="2" charset="2"/>
              <a:buNone/>
            </a:pP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ea typeface="黑体" pitchFamily="2" charset="-122"/>
              </a:rPr>
              <a:t>——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多为学生付出，是赢得他们喜欢您的最好办法！</a:t>
            </a:r>
          </a:p>
          <a:p>
            <a:pPr>
              <a:buFont typeface="Wingdings" pitchFamily="2" charset="2"/>
              <a:buNone/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3713" y="1600200"/>
            <a:ext cx="5880100" cy="2971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 b="1" dirty="0" smtClean="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四</a:t>
            </a: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)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授课中应该注意的几个关系</a:t>
            </a:r>
          </a:p>
          <a:p>
            <a:pPr>
              <a:spcAft>
                <a:spcPct val="20000"/>
              </a:spcAft>
              <a:buFont typeface="Wingdings" pitchFamily="2" charset="2"/>
              <a:buChar char="u"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教师主导与师生互动；</a:t>
            </a:r>
          </a:p>
          <a:p>
            <a:pPr>
              <a:spcAft>
                <a:spcPct val="20000"/>
              </a:spcAft>
              <a:buFont typeface="Wingdings" pitchFamily="2" charset="2"/>
              <a:buChar char="u"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师生感情与课堂管控；</a:t>
            </a:r>
          </a:p>
          <a:p>
            <a:pPr>
              <a:spcAft>
                <a:spcPct val="20000"/>
              </a:spcAft>
              <a:buFont typeface="Wingdings" pitchFamily="2" charset="2"/>
              <a:buChar char="u"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教法创新与学法指导；</a:t>
            </a:r>
          </a:p>
          <a:p>
            <a:pPr>
              <a:spcAft>
                <a:spcPct val="20000"/>
              </a:spcAft>
              <a:buFont typeface="Wingdings" pitchFamily="2" charset="2"/>
              <a:buChar char="u"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教书育人与以身作则。</a:t>
            </a:r>
          </a:p>
          <a:p>
            <a:pPr>
              <a:buFont typeface="Wingdings" pitchFamily="2" charset="2"/>
              <a:buNone/>
            </a:pP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 </a:t>
            </a:r>
            <a:endParaRPr lang="zh-CN" altLang="en-US" sz="2800" b="1" dirty="0" smtClean="0">
              <a:solidFill>
                <a:srgbClr val="FF00FF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39939" name="Picture 4" descr="j03012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732588" y="2997200"/>
            <a:ext cx="1830387" cy="1565275"/>
          </a:xfrm>
        </p:spPr>
      </p:pic>
      <p:sp>
        <p:nvSpPr>
          <p:cNvPr id="6554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336" y="5229200"/>
            <a:ext cx="1008062" cy="4318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196752"/>
            <a:ext cx="7489825" cy="4481227"/>
          </a:xfrm>
        </p:spPr>
        <p:txBody>
          <a:bodyPr lIns="0" tIns="0" rIns="0" bIns="0">
            <a:spAutoFit/>
          </a:bodyPr>
          <a:lstStyle/>
          <a:p>
            <a:pPr marL="0" indent="0" defTabSz="1130300" eaLnBrk="1" hangingPunct="1">
              <a:buFontTx/>
              <a:buNone/>
            </a:pPr>
            <a:r>
              <a:rPr lang="zh-CN" altLang="en-US" sz="2000" b="1" dirty="0" smtClean="0">
                <a:ea typeface="黑体" pitchFamily="2" charset="-122"/>
              </a:rPr>
              <a:t>具体工作：（四项主要业务</a:t>
            </a:r>
            <a:r>
              <a:rPr lang="en-US" altLang="zh-CN" sz="2000" b="1" dirty="0" smtClean="0">
                <a:ea typeface="黑体" pitchFamily="2" charset="-122"/>
              </a:rPr>
              <a:t>)</a:t>
            </a:r>
            <a:endParaRPr lang="zh-CN" altLang="en-US" sz="2000" b="1" dirty="0" smtClean="0">
              <a:ea typeface="黑体" pitchFamily="2" charset="-122"/>
            </a:endParaRPr>
          </a:p>
          <a:p>
            <a:pPr marL="0" indent="0" defTabSz="1130300" eaLnBrk="1" hangingPunct="1">
              <a:buFontTx/>
              <a:buNone/>
            </a:pPr>
            <a:r>
              <a:rPr lang="en-US" altLang="zh-CN" sz="2000" b="1" dirty="0" smtClean="0"/>
              <a:t>    </a:t>
            </a:r>
            <a:r>
              <a:rPr lang="en-US" altLang="zh-CN" sz="2000" b="1" dirty="0" smtClean="0">
                <a:latin typeface="宋体" pitchFamily="2" charset="-122"/>
              </a:rPr>
              <a:t>1.</a:t>
            </a:r>
            <a:r>
              <a:rPr lang="zh-CN" altLang="en-US" sz="2000" b="1" dirty="0" smtClean="0">
                <a:latin typeface="宋体" pitchFamily="2" charset="-122"/>
              </a:rPr>
              <a:t> 教学秩序督促</a:t>
            </a:r>
            <a:endParaRPr lang="en-US" altLang="zh-CN" sz="2000" b="1" dirty="0" smtClean="0">
              <a:latin typeface="宋体" pitchFamily="2" charset="-122"/>
            </a:endParaRPr>
          </a:p>
          <a:p>
            <a:pPr marL="0" indent="990600" defTabSz="1130300" eaLnBrk="1" hangingPunct="1">
              <a:buFontTx/>
              <a:buNone/>
            </a:pPr>
            <a:r>
              <a:rPr lang="zh-CN" altLang="en-US" sz="1800" b="1" dirty="0" smtClean="0">
                <a:latin typeface="宋体" pitchFamily="2" charset="-122"/>
              </a:rPr>
              <a:t>听课与听课管理</a:t>
            </a:r>
            <a:endParaRPr lang="en-US" altLang="zh-CN" sz="1800" b="1" dirty="0" smtClean="0">
              <a:latin typeface="宋体" pitchFamily="2" charset="-122"/>
            </a:endParaRPr>
          </a:p>
          <a:p>
            <a:pPr marL="0" indent="990600" defTabSz="1130300" eaLnBrk="1" hangingPunct="1">
              <a:buFontTx/>
              <a:buNone/>
            </a:pPr>
            <a:r>
              <a:rPr lang="zh-CN" altLang="en-US" sz="1800" b="1" dirty="0" smtClean="0">
                <a:latin typeface="宋体" pitchFamily="2" charset="-122"/>
              </a:rPr>
              <a:t>教学调查</a:t>
            </a:r>
            <a:endParaRPr lang="en-US" altLang="zh-CN" sz="1800" b="1" dirty="0" smtClean="0">
              <a:latin typeface="宋体" pitchFamily="2" charset="-122"/>
            </a:endParaRPr>
          </a:p>
          <a:p>
            <a:pPr marL="0" indent="990600" defTabSz="1130300" eaLnBrk="1" hangingPunct="1">
              <a:buFontTx/>
              <a:buNone/>
            </a:pPr>
            <a:r>
              <a:rPr lang="zh-CN" altLang="en-US" sz="1800" b="1" dirty="0" smtClean="0">
                <a:latin typeface="宋体" pitchFamily="2" charset="-122"/>
              </a:rPr>
              <a:t>课外辅导答疑督促</a:t>
            </a:r>
            <a:endParaRPr lang="en-US" altLang="zh-CN" sz="1800" b="1" dirty="0" smtClean="0">
              <a:latin typeface="宋体" pitchFamily="2" charset="-122"/>
            </a:endParaRPr>
          </a:p>
          <a:p>
            <a:pPr marL="0" indent="361950" eaLnBrk="1" hangingPunct="1">
              <a:buFontTx/>
              <a:buNone/>
            </a:pPr>
            <a:r>
              <a:rPr lang="en-US" altLang="zh-CN" sz="2000" b="1" dirty="0" smtClean="0">
                <a:latin typeface="宋体" pitchFamily="2" charset="-122"/>
              </a:rPr>
              <a:t>2.</a:t>
            </a:r>
            <a:r>
              <a:rPr lang="zh-CN" altLang="en-US" sz="2000" b="1" dirty="0" smtClean="0">
                <a:latin typeface="宋体" pitchFamily="2" charset="-122"/>
              </a:rPr>
              <a:t>教师发展支持服务</a:t>
            </a:r>
            <a:endParaRPr lang="en-US" altLang="zh-CN" sz="2000" b="1" dirty="0" smtClean="0">
              <a:latin typeface="宋体" pitchFamily="2" charset="-122"/>
            </a:endParaRPr>
          </a:p>
          <a:p>
            <a:pPr marL="0" indent="990600" eaLnBrk="1" hangingPunct="1">
              <a:buFontTx/>
              <a:buNone/>
            </a:pPr>
            <a:r>
              <a:rPr lang="zh-CN" altLang="en-US" sz="1800" b="1" dirty="0" smtClean="0">
                <a:latin typeface="宋体" pitchFamily="2" charset="-122"/>
              </a:rPr>
              <a:t>参与教师招聘、续聘教学评价</a:t>
            </a:r>
            <a:endParaRPr lang="en-US" altLang="zh-CN" sz="1800" b="1" dirty="0" smtClean="0">
              <a:latin typeface="宋体" pitchFamily="2" charset="-122"/>
            </a:endParaRPr>
          </a:p>
          <a:p>
            <a:pPr marL="0" indent="990600" eaLnBrk="1" hangingPunct="1">
              <a:buFontTx/>
              <a:buNone/>
            </a:pPr>
            <a:r>
              <a:rPr lang="zh-CN" altLang="en-US" sz="1800" b="1" dirty="0" smtClean="0">
                <a:latin typeface="宋体" pitchFamily="2" charset="-122"/>
              </a:rPr>
              <a:t>新教师在职</a:t>
            </a:r>
            <a:r>
              <a:rPr lang="zh-CN" altLang="en-US" sz="1800" b="1" dirty="0">
                <a:latin typeface="宋体" pitchFamily="2" charset="-122"/>
              </a:rPr>
              <a:t>培养</a:t>
            </a:r>
            <a:r>
              <a:rPr lang="zh-CN" altLang="en-US" sz="1800" b="1" dirty="0" smtClean="0">
                <a:latin typeface="宋体" pitchFamily="2" charset="-122"/>
              </a:rPr>
              <a:t>管理</a:t>
            </a:r>
            <a:endParaRPr lang="en-US" altLang="zh-CN" sz="1800" b="1" dirty="0" smtClean="0">
              <a:latin typeface="宋体" pitchFamily="2" charset="-122"/>
            </a:endParaRPr>
          </a:p>
          <a:p>
            <a:pPr marL="0" indent="990600" eaLnBrk="1" hangingPunct="1">
              <a:buFontTx/>
              <a:buNone/>
            </a:pPr>
            <a:r>
              <a:rPr lang="zh-CN" altLang="en-US" sz="1800" b="1" dirty="0" smtClean="0">
                <a:latin typeface="宋体" pitchFamily="2" charset="-122"/>
              </a:rPr>
              <a:t>组织</a:t>
            </a:r>
            <a:r>
              <a:rPr lang="zh-CN" altLang="en-US" sz="1800" b="1" dirty="0">
                <a:latin typeface="宋体" pitchFamily="2" charset="-122"/>
              </a:rPr>
              <a:t>教学成果奖、教学奖、服务奖等奖项的</a:t>
            </a:r>
            <a:r>
              <a:rPr lang="zh-CN" altLang="en-US" sz="1800" b="1" dirty="0" smtClean="0">
                <a:latin typeface="宋体" pitchFamily="2" charset="-122"/>
              </a:rPr>
              <a:t>评选</a:t>
            </a:r>
            <a:endParaRPr lang="en-US" altLang="zh-CN" sz="1800" b="1" dirty="0" smtClean="0">
              <a:latin typeface="宋体" pitchFamily="2" charset="-122"/>
            </a:endParaRPr>
          </a:p>
          <a:p>
            <a:pPr marL="0" indent="990600" eaLnBrk="1" hangingPunct="1">
              <a:buFontTx/>
              <a:buNone/>
            </a:pPr>
            <a:r>
              <a:rPr lang="zh-CN" altLang="en-US" sz="1800" b="1" dirty="0" smtClean="0">
                <a:latin typeface="宋体" pitchFamily="2" charset="-122"/>
              </a:rPr>
              <a:t>组织</a:t>
            </a:r>
            <a:r>
              <a:rPr lang="zh-CN" altLang="en-US" sz="1800" b="1" dirty="0">
                <a:latin typeface="宋体" pitchFamily="2" charset="-122"/>
              </a:rPr>
              <a:t>教学</a:t>
            </a:r>
            <a:r>
              <a:rPr lang="zh-CN" altLang="en-US" sz="1800" b="1" dirty="0" smtClean="0">
                <a:latin typeface="宋体" pitchFamily="2" charset="-122"/>
              </a:rPr>
              <a:t>竞赛</a:t>
            </a:r>
            <a:endParaRPr lang="en-US" altLang="zh-CN" sz="1800" b="1" dirty="0" smtClean="0">
              <a:latin typeface="宋体" pitchFamily="2" charset="-122"/>
            </a:endParaRPr>
          </a:p>
          <a:p>
            <a:pPr marL="0" indent="990600" eaLnBrk="1" hangingPunct="1">
              <a:buFontTx/>
              <a:buNone/>
            </a:pPr>
            <a:r>
              <a:rPr lang="zh-CN" altLang="en-US" sz="1800" b="1" dirty="0" smtClean="0">
                <a:latin typeface="宋体" pitchFamily="2" charset="-122"/>
              </a:rPr>
              <a:t>参与</a:t>
            </a:r>
            <a:r>
              <a:rPr lang="zh-CN" altLang="en-US" sz="1800" b="1" dirty="0">
                <a:latin typeface="宋体" pitchFamily="2" charset="-122"/>
              </a:rPr>
              <a:t>专任教师请假</a:t>
            </a:r>
            <a:r>
              <a:rPr lang="zh-CN" altLang="en-US" sz="1800" b="1" dirty="0" smtClean="0">
                <a:latin typeface="宋体" pitchFamily="2" charset="-122"/>
              </a:rPr>
              <a:t>审批</a:t>
            </a:r>
            <a:endParaRPr lang="en-US" altLang="zh-CN" sz="1800" b="1" dirty="0" smtClean="0">
              <a:latin typeface="宋体" pitchFamily="2" charset="-122"/>
            </a:endParaRPr>
          </a:p>
          <a:p>
            <a:pPr marL="0" indent="990600" eaLnBrk="1" hangingPunct="1">
              <a:buFontTx/>
              <a:buNone/>
            </a:pPr>
            <a:r>
              <a:rPr lang="zh-CN" altLang="en-US" sz="1800" b="1" dirty="0" smtClean="0">
                <a:latin typeface="宋体" pitchFamily="2" charset="-122"/>
              </a:rPr>
              <a:t>教学咨询服务</a:t>
            </a:r>
            <a:endParaRPr lang="en-US" altLang="zh-CN" sz="1800" b="1" dirty="0" smtClean="0">
              <a:latin typeface="宋体" pitchFamily="2" charset="-122"/>
            </a:endParaRPr>
          </a:p>
          <a:p>
            <a:pPr marL="0" indent="990600" eaLnBrk="1" hangingPunct="1">
              <a:buFontTx/>
              <a:buNone/>
            </a:pPr>
            <a:r>
              <a:rPr lang="zh-CN" altLang="en-US" sz="1800" b="1" dirty="0" smtClean="0">
                <a:latin typeface="宋体" pitchFamily="2" charset="-122"/>
              </a:rPr>
              <a:t>组织</a:t>
            </a:r>
            <a:r>
              <a:rPr lang="zh-CN" altLang="en-US" sz="1800" b="1" dirty="0">
                <a:latin typeface="宋体" pitchFamily="2" charset="-122"/>
              </a:rPr>
              <a:t>教师</a:t>
            </a:r>
            <a:r>
              <a:rPr lang="zh-CN" altLang="en-US" sz="1800" b="1" dirty="0" smtClean="0">
                <a:latin typeface="宋体" pitchFamily="2" charset="-122"/>
              </a:rPr>
              <a:t>参加各类培训等等</a:t>
            </a:r>
            <a:endParaRPr lang="zh-CN" altLang="en-US" sz="1800" b="1" dirty="0">
              <a:latin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571500"/>
            <a:ext cx="5749007" cy="736600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u"/>
            </a:pPr>
            <a:r>
              <a:rPr lang="zh-CN" altLang="en-US" sz="3200" b="1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提高学生到课率的</a:t>
            </a:r>
            <a:r>
              <a:rPr lang="en-US" altLang="zh-CN" sz="3200" b="1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10</a:t>
            </a:r>
            <a:r>
              <a:rPr lang="zh-CN" altLang="en-US" sz="3200" b="1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大措施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1"/>
            <a:ext cx="6596062" cy="3186122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zh-CN" sz="2800" b="1" dirty="0" smtClean="0"/>
              <a:t>1．</a:t>
            </a:r>
            <a:r>
              <a:rPr lang="zh-CN" altLang="en-US" sz="2800" b="1" dirty="0" smtClean="0"/>
              <a:t>提高授课质量，增加课堂吸引力；</a:t>
            </a:r>
          </a:p>
          <a:p>
            <a:pPr marL="609600" indent="-609600">
              <a:buNone/>
            </a:pP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．改进教学方法，提高教学有效性；</a:t>
            </a:r>
          </a:p>
          <a:p>
            <a:pPr marL="609600" indent="-609600">
              <a:buNone/>
            </a:pPr>
            <a:r>
              <a:rPr lang="en-US" altLang="zh-CN" sz="2800" b="1" dirty="0" smtClean="0"/>
              <a:t>3．</a:t>
            </a:r>
            <a:r>
              <a:rPr lang="zh-CN" altLang="en-US" sz="2800" b="1" dirty="0" smtClean="0"/>
              <a:t>明确考核要求，增强自我约束力；</a:t>
            </a:r>
          </a:p>
          <a:p>
            <a:pPr marL="609600" indent="-609600">
              <a:buNone/>
            </a:pPr>
            <a:r>
              <a:rPr lang="en-US" altLang="zh-CN" sz="2800" b="1" dirty="0" smtClean="0"/>
              <a:t>4．</a:t>
            </a:r>
            <a:r>
              <a:rPr lang="zh-CN" altLang="en-US" sz="2800" b="1" dirty="0" smtClean="0"/>
              <a:t>坚持考勤制度，及时发出学业警示；</a:t>
            </a:r>
          </a:p>
          <a:p>
            <a:pPr marL="609600" indent="-609600">
              <a:buNone/>
            </a:pPr>
            <a:r>
              <a:rPr lang="en-US" altLang="zh-CN" sz="2800" b="1" dirty="0" smtClean="0"/>
              <a:t>5．</a:t>
            </a:r>
            <a:r>
              <a:rPr lang="zh-CN" altLang="en-US" sz="2800" b="1" dirty="0" smtClean="0"/>
              <a:t>加强课堂组织，维护良好课堂秩序；</a:t>
            </a:r>
          </a:p>
          <a:p>
            <a:pPr marL="609600" indent="-609600">
              <a:buNone/>
            </a:pPr>
            <a:r>
              <a:rPr lang="en-US" altLang="zh-CN" sz="2800" b="1" dirty="0" smtClean="0"/>
              <a:t>6．</a:t>
            </a:r>
            <a:r>
              <a:rPr lang="zh-CN" altLang="en-US" sz="2800" b="1" dirty="0" smtClean="0"/>
              <a:t>及时反馈情况，形成管理合力；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643050"/>
            <a:ext cx="6737377" cy="3214710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2800" b="1" dirty="0" smtClean="0"/>
              <a:t>7．</a:t>
            </a:r>
            <a:r>
              <a:rPr lang="zh-CN" altLang="en-US" sz="2800" b="1" dirty="0" smtClean="0"/>
              <a:t>关注“重点”学生，保持良好学风；</a:t>
            </a:r>
          </a:p>
          <a:p>
            <a:pPr marL="0" indent="0">
              <a:buFontTx/>
              <a:buNone/>
            </a:pPr>
            <a:r>
              <a:rPr lang="en-US" altLang="zh-CN" sz="2800" b="1" dirty="0" smtClean="0"/>
              <a:t>8．</a:t>
            </a:r>
            <a:r>
              <a:rPr lang="zh-CN" altLang="en-US" sz="2800" b="1" dirty="0" smtClean="0"/>
              <a:t>保持良好师生关系，吸引学生到课；</a:t>
            </a:r>
          </a:p>
          <a:p>
            <a:pPr marL="0" indent="0">
              <a:buFontTx/>
              <a:buNone/>
            </a:pPr>
            <a:r>
              <a:rPr lang="en-US" altLang="zh-CN" sz="2800" b="1" dirty="0" smtClean="0"/>
              <a:t>9．</a:t>
            </a:r>
            <a:r>
              <a:rPr lang="zh-CN" altLang="en-US" sz="2800" b="1" dirty="0" smtClean="0"/>
              <a:t>坚守课外辅导答疑，注重课后沟通；</a:t>
            </a:r>
          </a:p>
          <a:p>
            <a:pPr marL="0" indent="0">
              <a:buFontTx/>
              <a:buNone/>
            </a:pPr>
            <a:r>
              <a:rPr lang="en-US" altLang="zh-CN" sz="2800" b="1" dirty="0" smtClean="0"/>
              <a:t>10．</a:t>
            </a:r>
            <a:r>
              <a:rPr lang="zh-CN" altLang="en-US" sz="2800" b="1" dirty="0" smtClean="0"/>
              <a:t>严格课程考核，树立严师形象。</a:t>
            </a:r>
          </a:p>
          <a:p>
            <a:pPr marL="0" indent="0">
              <a:buFontTx/>
              <a:buNone/>
            </a:pPr>
            <a:endParaRPr lang="en-US" altLang="zh-CN" sz="2400" b="1" dirty="0" smtClean="0">
              <a:solidFill>
                <a:srgbClr val="FF3300"/>
              </a:solidFill>
              <a:latin typeface="宋体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</a:rPr>
              <a:t>——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管理不仅为教育创造条件，也是教育本身！</a:t>
            </a:r>
          </a:p>
        </p:txBody>
      </p:sp>
      <p:sp>
        <p:nvSpPr>
          <p:cNvPr id="3482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8344" y="5301779"/>
            <a:ext cx="1008062" cy="4318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38" y="1556792"/>
            <a:ext cx="6923087" cy="4090193"/>
          </a:xfrm>
        </p:spPr>
        <p:txBody>
          <a:bodyPr/>
          <a:lstStyle/>
          <a:p>
            <a:pPr marL="0" indent="628650" eaLnBrk="1" hangingPunct="1">
              <a:spcBef>
                <a:spcPts val="1200"/>
              </a:spcBef>
              <a:buFontTx/>
              <a:buNone/>
              <a:defRPr/>
            </a:pPr>
            <a:r>
              <a:rPr lang="en-US" altLang="zh-CN" sz="2400" b="1" dirty="0" smtClean="0">
                <a:latin typeface="+mn-ea"/>
              </a:rPr>
              <a:t>1.</a:t>
            </a:r>
            <a:r>
              <a:rPr lang="zh-CN" altLang="en-US" sz="2400" b="1" dirty="0" smtClean="0">
                <a:latin typeface="+mn-ea"/>
              </a:rPr>
              <a:t>专任教师兼职化；</a:t>
            </a:r>
          </a:p>
          <a:p>
            <a:pPr marL="0" indent="628650" eaLnBrk="1" hangingPunct="1">
              <a:spcBef>
                <a:spcPts val="1200"/>
              </a:spcBef>
              <a:buFontTx/>
              <a:buNone/>
              <a:defRPr/>
            </a:pPr>
            <a:r>
              <a:rPr lang="en-US" altLang="zh-CN" sz="2400" b="1" dirty="0" smtClean="0">
                <a:latin typeface="+mn-ea"/>
              </a:rPr>
              <a:t>2.</a:t>
            </a:r>
            <a:r>
              <a:rPr lang="zh-CN" altLang="en-US" sz="2400" b="1" dirty="0" smtClean="0">
                <a:latin typeface="+mn-ea"/>
              </a:rPr>
              <a:t> 在教学任务安排上不服从教学单位调配，霸</a:t>
            </a:r>
            <a:r>
              <a:rPr lang="zh-CN" altLang="en-US" sz="2400" b="1" dirty="0">
                <a:latin typeface="+mn-ea"/>
              </a:rPr>
              <a:t>课、挑</a:t>
            </a:r>
            <a:r>
              <a:rPr lang="zh-CN" altLang="en-US" sz="2400" b="1" dirty="0" smtClean="0">
                <a:latin typeface="+mn-ea"/>
              </a:rPr>
              <a:t>课；</a:t>
            </a:r>
          </a:p>
          <a:p>
            <a:pPr marL="0" indent="628650" eaLnBrk="1" hangingPunct="1">
              <a:spcBef>
                <a:spcPts val="1200"/>
              </a:spcBef>
              <a:buFontTx/>
              <a:buNone/>
              <a:defRPr/>
            </a:pPr>
            <a:r>
              <a:rPr lang="en-US" altLang="zh-CN" sz="2400" b="1" dirty="0" smtClean="0">
                <a:latin typeface="+mn-ea"/>
              </a:rPr>
              <a:t>3.</a:t>
            </a:r>
            <a:r>
              <a:rPr lang="zh-CN" altLang="en-US" sz="2400" b="1" dirty="0" smtClean="0">
                <a:latin typeface="+mn-ea"/>
              </a:rPr>
              <a:t>不按教学大纲开展教学活动。如随意降低教学内容难度、减少教学内容、不布置课外作业等等；</a:t>
            </a:r>
          </a:p>
          <a:p>
            <a:pPr marL="0" indent="628650" eaLnBrk="1" hangingPunct="1">
              <a:spcBef>
                <a:spcPts val="1200"/>
              </a:spcBef>
              <a:buNone/>
              <a:defRPr/>
            </a:pPr>
            <a:r>
              <a:rPr lang="en-US" altLang="zh-CN" sz="2400" b="1" dirty="0">
                <a:latin typeface="+mn-ea"/>
              </a:rPr>
              <a:t>4.</a:t>
            </a:r>
            <a:r>
              <a:rPr lang="zh-CN" altLang="en-US" sz="2400" b="1" dirty="0">
                <a:latin typeface="+mn-ea"/>
              </a:rPr>
              <a:t>为增加工作量而随意拆班、拆课</a:t>
            </a:r>
            <a:r>
              <a:rPr lang="zh-CN" altLang="en-US" sz="2400" b="1" dirty="0" smtClean="0">
                <a:latin typeface="+mn-ea"/>
              </a:rPr>
              <a:t>；</a:t>
            </a:r>
            <a:endParaRPr lang="en-US" altLang="zh-CN" sz="2400" b="1" dirty="0" smtClean="0">
              <a:latin typeface="+mn-ea"/>
            </a:endParaRPr>
          </a:p>
          <a:p>
            <a:pPr marL="0" indent="628650" eaLnBrk="1" hangingPunct="1">
              <a:spcBef>
                <a:spcPts val="1200"/>
              </a:spcBef>
              <a:buNone/>
              <a:defRPr/>
            </a:pPr>
            <a:r>
              <a:rPr lang="en-US" altLang="zh-CN" sz="2400" b="1" dirty="0" smtClean="0">
                <a:latin typeface="宋体" pitchFamily="2" charset="-122"/>
              </a:rPr>
              <a:t>5.</a:t>
            </a:r>
            <a:r>
              <a:rPr lang="zh-CN" altLang="en-US" sz="2400" b="1" dirty="0">
                <a:latin typeface="宋体" pitchFamily="2" charset="-122"/>
              </a:rPr>
              <a:t>不按课程教学大纲要求命题导致学生课程考试成绩</a:t>
            </a:r>
            <a:r>
              <a:rPr lang="zh-CN" altLang="en-US" sz="2400" b="1" dirty="0" smtClean="0">
                <a:latin typeface="宋体" pitchFamily="2" charset="-122"/>
              </a:rPr>
              <a:t>失实，如改变考核方式，降低难度等 </a:t>
            </a:r>
            <a:r>
              <a:rPr lang="zh-CN" altLang="en-US" sz="2400" b="1" dirty="0">
                <a:latin typeface="宋体" pitchFamily="2" charset="-122"/>
              </a:rPr>
              <a:t>；</a:t>
            </a:r>
            <a:endParaRPr lang="en-US" altLang="zh-CN" sz="2400" b="1" dirty="0">
              <a:latin typeface="宋体" pitchFamily="2" charset="-122"/>
            </a:endParaRPr>
          </a:p>
          <a:p>
            <a:pPr marL="0" indent="628650" eaLnBrk="1" hangingPunct="1">
              <a:spcBef>
                <a:spcPts val="1200"/>
              </a:spcBef>
              <a:buNone/>
              <a:defRPr/>
            </a:pPr>
            <a:endParaRPr lang="zh-CN" altLang="en-US" sz="2400" b="1" dirty="0">
              <a:latin typeface="+mn-ea"/>
            </a:endParaRPr>
          </a:p>
          <a:p>
            <a:pPr marL="0" indent="628650" eaLnBrk="1" hangingPunct="1">
              <a:spcBef>
                <a:spcPts val="1200"/>
              </a:spcBef>
              <a:buFontTx/>
              <a:buNone/>
              <a:defRPr/>
            </a:pPr>
            <a:endParaRPr lang="en-US" altLang="zh-CN" b="1" dirty="0" smtClean="0">
              <a:latin typeface="宋体" pitchFamily="2" charset="-122"/>
            </a:endParaRP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2915816" y="638033"/>
            <a:ext cx="5245199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 eaLnBrk="0" hangingPunct="0">
              <a:buFont typeface="Wingdings" pitchFamily="2" charset="2"/>
              <a:buChar char="u"/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应该避免的</a:t>
            </a: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10</a:t>
            </a: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种行为倾向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600200"/>
            <a:ext cx="7056437" cy="4257675"/>
          </a:xfrm>
        </p:spPr>
        <p:txBody>
          <a:bodyPr/>
          <a:lstStyle/>
          <a:p>
            <a:pPr marL="0" indent="628650" eaLnBrk="1" hangingPunct="1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 smtClean="0">
                <a:latin typeface="宋体" pitchFamily="2" charset="-122"/>
              </a:rPr>
              <a:t>6.</a:t>
            </a:r>
            <a:r>
              <a:rPr lang="zh-CN" altLang="en-US" sz="2400" b="1" dirty="0" smtClean="0">
                <a:latin typeface="宋体" pitchFamily="2" charset="-122"/>
              </a:rPr>
              <a:t>通过向学生泄露考题来提高学生成绩，掩盖教学质量低劣的实际情况；</a:t>
            </a:r>
          </a:p>
          <a:p>
            <a:pPr marL="0" indent="62865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altLang="zh-CN" sz="2400" b="1" dirty="0">
                <a:latin typeface="宋体" pitchFamily="2" charset="-122"/>
              </a:rPr>
              <a:t>7.</a:t>
            </a:r>
            <a:r>
              <a:rPr lang="zh-CN" altLang="en-US" sz="2400" b="1" dirty="0">
                <a:latin typeface="宋体" pitchFamily="2" charset="-122"/>
              </a:rPr>
              <a:t>采取讨好、</a:t>
            </a:r>
            <a:r>
              <a:rPr lang="zh-CN" altLang="en-US" sz="2400" b="1" dirty="0" smtClean="0">
                <a:latin typeface="宋体" pitchFamily="2" charset="-122"/>
              </a:rPr>
              <a:t>诱导甚至</a:t>
            </a:r>
            <a:r>
              <a:rPr lang="zh-CN" altLang="en-US" sz="2400" b="1" dirty="0">
                <a:latin typeface="宋体" pitchFamily="2" charset="-122"/>
              </a:rPr>
              <a:t>威逼</a:t>
            </a:r>
            <a:r>
              <a:rPr lang="zh-CN" altLang="en-US" sz="2400" b="1" dirty="0" smtClean="0">
                <a:latin typeface="宋体" pitchFamily="2" charset="-122"/>
              </a:rPr>
              <a:t>等手段</a:t>
            </a:r>
            <a:r>
              <a:rPr lang="zh-CN" altLang="en-US" sz="2400" b="1" dirty="0">
                <a:latin typeface="宋体" pitchFamily="2" charset="-122"/>
              </a:rPr>
              <a:t>要求学生给自己评教高分；</a:t>
            </a:r>
          </a:p>
          <a:p>
            <a:pPr marL="0" indent="628650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altLang="zh-CN" sz="2400" b="1" dirty="0">
                <a:latin typeface="宋体" pitchFamily="2" charset="-122"/>
              </a:rPr>
              <a:t>8.</a:t>
            </a:r>
            <a:r>
              <a:rPr lang="zh-CN" altLang="en-US" sz="2400" b="1" dirty="0">
                <a:latin typeface="宋体" pitchFamily="2" charset="-122"/>
              </a:rPr>
              <a:t>不参加学校、教学</a:t>
            </a:r>
            <a:r>
              <a:rPr lang="zh-CN" altLang="en-US" sz="2400" b="1" dirty="0" smtClean="0">
                <a:latin typeface="宋体" pitchFamily="2" charset="-122"/>
              </a:rPr>
              <a:t>单位组织</a:t>
            </a:r>
            <a:r>
              <a:rPr lang="zh-CN" altLang="en-US" sz="2400" b="1" dirty="0">
                <a:latin typeface="宋体" pitchFamily="2" charset="-122"/>
              </a:rPr>
              <a:t>的重要活动（会议），</a:t>
            </a:r>
            <a:r>
              <a:rPr lang="zh-CN" altLang="en-US" sz="2400" b="1" dirty="0" smtClean="0">
                <a:latin typeface="宋体" pitchFamily="2" charset="-122"/>
              </a:rPr>
              <a:t>不承担</a:t>
            </a:r>
            <a:r>
              <a:rPr lang="zh-CN" altLang="en-US" sz="2400" b="1" dirty="0">
                <a:latin typeface="宋体" pitchFamily="2" charset="-122"/>
              </a:rPr>
              <a:t>服务性工作；</a:t>
            </a:r>
          </a:p>
          <a:p>
            <a:pPr marL="0" indent="628650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altLang="zh-CN" sz="2400" b="1" dirty="0">
                <a:latin typeface="宋体" pitchFamily="2" charset="-122"/>
              </a:rPr>
              <a:t>9.</a:t>
            </a:r>
            <a:r>
              <a:rPr lang="zh-CN" altLang="en-US" sz="2400" b="1" dirty="0">
                <a:latin typeface="宋体" pitchFamily="2" charset="-122"/>
              </a:rPr>
              <a:t>不接受或不重视量化考核以外的相关工作，如</a:t>
            </a:r>
            <a:r>
              <a:rPr lang="zh-CN" altLang="en-US" sz="2400" b="1" dirty="0" smtClean="0">
                <a:latin typeface="宋体" pitchFamily="2" charset="-122"/>
              </a:rPr>
              <a:t>：教学</a:t>
            </a:r>
            <a:r>
              <a:rPr lang="zh-CN" altLang="en-US" sz="2400" b="1" dirty="0">
                <a:latin typeface="宋体" pitchFamily="2" charset="-122"/>
              </a:rPr>
              <a:t>文件提交、命题</a:t>
            </a:r>
            <a:r>
              <a:rPr lang="zh-CN" altLang="en-US" sz="2400" b="1" dirty="0" smtClean="0">
                <a:latin typeface="宋体" pitchFamily="2" charset="-122"/>
              </a:rPr>
              <a:t>、教研</a:t>
            </a:r>
            <a:r>
              <a:rPr lang="zh-CN" altLang="en-US" sz="2400" b="1" dirty="0">
                <a:latin typeface="宋体" pitchFamily="2" charset="-122"/>
              </a:rPr>
              <a:t>活动等；</a:t>
            </a:r>
          </a:p>
          <a:p>
            <a:pPr marL="0" indent="628650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altLang="zh-CN" sz="2400" b="1" dirty="0">
                <a:latin typeface="宋体" pitchFamily="2" charset="-122"/>
              </a:rPr>
              <a:t>10. </a:t>
            </a:r>
            <a:r>
              <a:rPr lang="zh-CN" altLang="en-US" sz="2400" b="1" dirty="0">
                <a:latin typeface="宋体" pitchFamily="2" charset="-122"/>
              </a:rPr>
              <a:t>不假擅自离校或私自调（停）课</a:t>
            </a:r>
            <a:r>
              <a:rPr lang="zh-CN" altLang="en-US" sz="2400" b="1" dirty="0" smtClean="0">
                <a:latin typeface="宋体" pitchFamily="2" charset="-122"/>
              </a:rPr>
              <a:t>，不</a:t>
            </a:r>
            <a:r>
              <a:rPr lang="zh-CN" altLang="en-US" sz="2400" b="1" dirty="0">
                <a:latin typeface="宋体" pitchFamily="2" charset="-122"/>
              </a:rPr>
              <a:t>及时</a:t>
            </a:r>
            <a:r>
              <a:rPr lang="zh-CN" altLang="en-US" sz="2400" b="1" dirty="0" smtClean="0">
                <a:latin typeface="宋体" pitchFamily="2" charset="-122"/>
              </a:rPr>
              <a:t>办理</a:t>
            </a:r>
            <a:r>
              <a:rPr lang="zh-CN" altLang="en-US" sz="2400" b="1" dirty="0">
                <a:latin typeface="宋体" pitchFamily="2" charset="-122"/>
              </a:rPr>
              <a:t>请假</a:t>
            </a:r>
            <a:r>
              <a:rPr lang="zh-CN" altLang="en-US" sz="2400" b="1" dirty="0" smtClean="0">
                <a:latin typeface="宋体" pitchFamily="2" charset="-122"/>
              </a:rPr>
              <a:t>手续。</a:t>
            </a:r>
            <a:endParaRPr lang="en-US" altLang="zh-CN" sz="2400" b="1" dirty="0">
              <a:latin typeface="宋体" pitchFamily="2" charset="-122"/>
            </a:endParaRPr>
          </a:p>
          <a:p>
            <a:pPr marL="0" indent="62865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US" altLang="zh-CN" sz="2400" b="1" dirty="0">
              <a:latin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2060848"/>
            <a:ext cx="7283127" cy="1008112"/>
          </a:xfrm>
        </p:spPr>
        <p:txBody>
          <a:bodyPr/>
          <a:lstStyle/>
          <a:p>
            <a:pPr algn="ctr" eaLnBrk="1" hangingPunct="1">
              <a:buNone/>
            </a:pPr>
            <a:r>
              <a:rPr lang="zh-CN" altLang="en-US" sz="4800" b="1" i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祝大家工作、生活愉快！</a:t>
            </a:r>
            <a:endParaRPr lang="en-US" altLang="zh-CN" sz="4800" b="1" i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484784"/>
            <a:ext cx="6923087" cy="3024336"/>
          </a:xfrm>
        </p:spPr>
        <p:txBody>
          <a:bodyPr lIns="0" tIns="0" rIns="0" bIns="0"/>
          <a:lstStyle/>
          <a:p>
            <a:pPr marL="0" indent="447675" eaLnBrk="1" hangingPunct="1">
              <a:buFontTx/>
              <a:buNone/>
            </a:pPr>
            <a:r>
              <a:rPr lang="en-US" altLang="zh-CN" sz="2000" b="1" dirty="0" smtClean="0">
                <a:latin typeface="+mn-ea"/>
              </a:rPr>
              <a:t>3.</a:t>
            </a:r>
            <a:r>
              <a:rPr lang="zh-CN" altLang="en-US" sz="2000" b="1" dirty="0" smtClean="0">
                <a:latin typeface="+mn-ea"/>
              </a:rPr>
              <a:t> 本科教学质量与教学改革工程项目管理</a:t>
            </a:r>
            <a:endParaRPr lang="en-US" altLang="zh-CN" sz="2000" b="1" dirty="0" smtClean="0">
              <a:latin typeface="+mn-ea"/>
            </a:endParaRPr>
          </a:p>
          <a:p>
            <a:pPr marL="895350" indent="0" eaLnBrk="1" hangingPunct="1">
              <a:buFontTx/>
              <a:buNone/>
            </a:pPr>
            <a:r>
              <a:rPr lang="zh-CN" altLang="en-US" sz="1800" b="1" dirty="0" smtClean="0">
                <a:latin typeface="+mn-ea"/>
              </a:rPr>
              <a:t>大学生创新创业训练计划项目、精品课程、特色专业、教学团队、教学名师、实验教学示范中心、双语教学示范课程、人才培养模式创新实验区、专业综合改革试点项目等。</a:t>
            </a:r>
            <a:endParaRPr lang="en-US" altLang="zh-CN" sz="1800" b="1" dirty="0" smtClean="0">
              <a:latin typeface="+mn-ea"/>
            </a:endParaRPr>
          </a:p>
          <a:p>
            <a:pPr marL="0" indent="447675" eaLnBrk="1" hangingPunct="1">
              <a:buNone/>
            </a:pPr>
            <a:r>
              <a:rPr lang="en-US" altLang="zh-CN" sz="2000" b="1" dirty="0" smtClean="0">
                <a:latin typeface="+mn-ea"/>
              </a:rPr>
              <a:t>4.</a:t>
            </a:r>
            <a:r>
              <a:rPr lang="zh-CN" altLang="en-US" sz="2000" b="1" dirty="0" smtClean="0">
                <a:latin typeface="+mn-ea"/>
              </a:rPr>
              <a:t>双创教育管理与教学建设</a:t>
            </a:r>
            <a:endParaRPr lang="en-US" altLang="zh-CN" sz="2000" b="1" dirty="0" smtClean="0">
              <a:latin typeface="+mn-ea"/>
            </a:endParaRPr>
          </a:p>
          <a:p>
            <a:pPr marL="0" indent="895350" eaLnBrk="1" hangingPunct="1">
              <a:buNone/>
            </a:pPr>
            <a:r>
              <a:rPr lang="zh-CN" altLang="en-US" sz="1800" b="1" dirty="0">
                <a:latin typeface="+mn-ea"/>
              </a:rPr>
              <a:t>创新创业教学改革顶层设计与</a:t>
            </a:r>
            <a:r>
              <a:rPr lang="zh-CN" altLang="en-US" sz="1800" b="1" dirty="0" smtClean="0">
                <a:latin typeface="+mn-ea"/>
              </a:rPr>
              <a:t>协调</a:t>
            </a:r>
            <a:endParaRPr lang="en-US" altLang="zh-CN" sz="1800" b="1" dirty="0" smtClean="0">
              <a:latin typeface="+mn-ea"/>
            </a:endParaRPr>
          </a:p>
          <a:p>
            <a:pPr marL="0" indent="895350" eaLnBrk="1" hangingPunct="1">
              <a:buNone/>
            </a:pPr>
            <a:r>
              <a:rPr lang="zh-CN" altLang="en-US" sz="1800" b="1" dirty="0" smtClean="0">
                <a:latin typeface="+mn-ea"/>
              </a:rPr>
              <a:t>组织</a:t>
            </a:r>
            <a:r>
              <a:rPr lang="en-US" altLang="zh-CN" sz="1800" b="1" dirty="0">
                <a:latin typeface="+mn-ea"/>
              </a:rPr>
              <a:t>《</a:t>
            </a:r>
            <a:r>
              <a:rPr lang="zh-CN" altLang="en-US" sz="1800" b="1" dirty="0">
                <a:latin typeface="+mn-ea"/>
              </a:rPr>
              <a:t>专业修读指南</a:t>
            </a:r>
            <a:r>
              <a:rPr lang="en-US" altLang="zh-CN" sz="1800" b="1" dirty="0" smtClean="0">
                <a:latin typeface="+mn-ea"/>
              </a:rPr>
              <a:t>》</a:t>
            </a:r>
            <a:r>
              <a:rPr lang="zh-CN" altLang="en-US" sz="1800" b="1" dirty="0" smtClean="0">
                <a:latin typeface="+mn-ea"/>
              </a:rPr>
              <a:t>印制</a:t>
            </a:r>
            <a:endParaRPr lang="en-US" altLang="zh-CN" sz="1800" b="1" dirty="0" smtClean="0">
              <a:latin typeface="+mn-ea"/>
            </a:endParaRPr>
          </a:p>
          <a:p>
            <a:pPr marL="0" indent="895350" eaLnBrk="1" hangingPunct="1">
              <a:buNone/>
            </a:pPr>
            <a:r>
              <a:rPr lang="en-US" altLang="zh-CN" sz="1800" b="1" dirty="0" smtClean="0">
                <a:latin typeface="+mn-ea"/>
              </a:rPr>
              <a:t>《</a:t>
            </a:r>
            <a:r>
              <a:rPr lang="zh-CN" altLang="en-US" sz="1800" b="1" dirty="0">
                <a:latin typeface="+mn-ea"/>
              </a:rPr>
              <a:t>教学研讨论文集</a:t>
            </a:r>
            <a:r>
              <a:rPr lang="en-US" altLang="zh-CN" sz="1800" b="1" dirty="0">
                <a:latin typeface="+mn-ea"/>
              </a:rPr>
              <a:t>》</a:t>
            </a:r>
            <a:r>
              <a:rPr lang="zh-CN" altLang="en-US" sz="1800" b="1" dirty="0" smtClean="0">
                <a:latin typeface="+mn-ea"/>
              </a:rPr>
              <a:t>编订</a:t>
            </a:r>
            <a:endParaRPr lang="en-US" altLang="zh-CN" sz="1800" b="1" dirty="0" smtClean="0">
              <a:latin typeface="+mn-ea"/>
            </a:endParaRPr>
          </a:p>
          <a:p>
            <a:pPr marL="0" indent="895350" eaLnBrk="1" hangingPunct="1">
              <a:buNone/>
            </a:pPr>
            <a:r>
              <a:rPr lang="zh-CN" altLang="en-US" sz="1800" b="1" dirty="0" smtClean="0">
                <a:latin typeface="+mn-ea"/>
              </a:rPr>
              <a:t>在线</a:t>
            </a:r>
            <a:r>
              <a:rPr lang="zh-CN" altLang="en-US" sz="1800" b="1" dirty="0">
                <a:latin typeface="+mn-ea"/>
              </a:rPr>
              <a:t>开放</a:t>
            </a:r>
            <a:r>
              <a:rPr lang="zh-CN" altLang="en-US" sz="1800" b="1" dirty="0" smtClean="0">
                <a:latin typeface="+mn-ea"/>
              </a:rPr>
              <a:t>课程</a:t>
            </a:r>
            <a:r>
              <a:rPr lang="en-US" altLang="zh-CN" sz="1800" b="1" dirty="0" smtClean="0">
                <a:latin typeface="+mn-ea"/>
              </a:rPr>
              <a:t>(MOOC)</a:t>
            </a:r>
            <a:r>
              <a:rPr lang="zh-CN" altLang="en-US" sz="1800" b="1" dirty="0" smtClean="0">
                <a:latin typeface="+mn-ea"/>
              </a:rPr>
              <a:t>建设</a:t>
            </a:r>
            <a:r>
              <a:rPr lang="zh-CN" altLang="en-US" sz="1800" b="1" dirty="0" smtClean="0">
                <a:latin typeface="+mn-ea"/>
              </a:rPr>
              <a:t>服务</a:t>
            </a:r>
            <a:endParaRPr lang="zh-CN" altLang="en-US" sz="1800" b="1" dirty="0" smtClean="0">
              <a:latin typeface="+mn-ea"/>
            </a:endParaRPr>
          </a:p>
        </p:txBody>
      </p:sp>
      <p:sp>
        <p:nvSpPr>
          <p:cNvPr id="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43813" y="5229200"/>
            <a:ext cx="1008062" cy="4318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1557339"/>
            <a:ext cx="3815630" cy="43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2400" b="1" dirty="0" smtClean="0">
                <a:latin typeface="宋体" pitchFamily="2" charset="-122"/>
              </a:rPr>
              <a:t>（一）课外辅导</a:t>
            </a:r>
            <a:r>
              <a:rPr lang="zh-CN" altLang="en-US" sz="2400" b="1" dirty="0">
                <a:latin typeface="宋体" pitchFamily="2" charset="-122"/>
              </a:rPr>
              <a:t>答疑</a:t>
            </a:r>
            <a:r>
              <a:rPr lang="zh-CN" altLang="en-US" sz="2400" b="1" dirty="0" smtClean="0">
                <a:latin typeface="宋体" pitchFamily="2" charset="-122"/>
              </a:rPr>
              <a:t>工作</a:t>
            </a:r>
            <a:endParaRPr lang="zh-CN" altLang="en-US" sz="2400" b="1" dirty="0">
              <a:latin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428875" y="549275"/>
            <a:ext cx="4879429" cy="64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几项重要工作</a:t>
            </a:r>
            <a:r>
              <a:rPr lang="zh-CN" altLang="en-US" sz="3200" b="1" dirty="0" smtClean="0">
                <a:latin typeface="黑体" pitchFamily="2" charset="-122"/>
                <a:ea typeface="黑体" pitchFamily="2" charset="-122"/>
              </a:rPr>
              <a:t>解读与提示</a:t>
            </a:r>
            <a:endParaRPr lang="en-US" altLang="zh-CN" sz="32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196" name="Rectangl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3616521"/>
            <a:ext cx="3176115" cy="432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2400" b="1" dirty="0" smtClean="0">
                <a:latin typeface="宋体" pitchFamily="2" charset="-122"/>
              </a:rPr>
              <a:t>（四）课堂教学常规</a:t>
            </a:r>
            <a:endParaRPr lang="en-US" altLang="zh-CN" sz="2400" b="1" dirty="0">
              <a:latin typeface="宋体" pitchFamily="2" charset="-122"/>
            </a:endParaRPr>
          </a:p>
        </p:txBody>
      </p:sp>
      <p:sp>
        <p:nvSpPr>
          <p:cNvPr id="8197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68538" y="2881369"/>
            <a:ext cx="331157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2400" b="1" dirty="0" smtClean="0">
                <a:latin typeface="宋体" pitchFamily="2" charset="-122"/>
              </a:rPr>
              <a:t>（三）新</a:t>
            </a:r>
            <a:r>
              <a:rPr lang="zh-CN" altLang="en-US" sz="2400" b="1" dirty="0">
                <a:latin typeface="宋体" pitchFamily="2" charset="-122"/>
              </a:rPr>
              <a:t>教师在职培养</a:t>
            </a:r>
          </a:p>
        </p:txBody>
      </p:sp>
      <p:sp>
        <p:nvSpPr>
          <p:cNvPr id="8198" name="Rectangle 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4279020"/>
            <a:ext cx="4319686" cy="4325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u"/>
            </a:pPr>
            <a:r>
              <a:rPr lang="zh-CN" altLang="en-US" sz="2400" b="1" dirty="0" smtClean="0">
                <a:latin typeface="宋体" pitchFamily="2" charset="-122"/>
              </a:rPr>
              <a:t>提高</a:t>
            </a:r>
            <a:r>
              <a:rPr lang="zh-CN" altLang="en-US" sz="2400" b="1" dirty="0">
                <a:latin typeface="宋体" pitchFamily="2" charset="-122"/>
              </a:rPr>
              <a:t>学生到课率的</a:t>
            </a:r>
            <a:r>
              <a:rPr lang="en-US" altLang="zh-CN" sz="2400" b="1" dirty="0">
                <a:latin typeface="宋体" pitchFamily="2" charset="-122"/>
              </a:rPr>
              <a:t>10</a:t>
            </a:r>
            <a:r>
              <a:rPr lang="zh-CN" altLang="en-US" sz="2400" b="1" dirty="0">
                <a:latin typeface="宋体" pitchFamily="2" charset="-122"/>
              </a:rPr>
              <a:t>大措施</a:t>
            </a:r>
            <a:endParaRPr lang="en-US" altLang="zh-CN" sz="2400" b="1" dirty="0">
              <a:latin typeface="宋体" pitchFamily="2" charset="-122"/>
            </a:endParaRP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1835150" y="5157788"/>
            <a:ext cx="67325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zh-CN" altLang="en-US" sz="2400" b="1">
              <a:solidFill>
                <a:srgbClr val="FF33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200" name="Rectangle 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4941889"/>
            <a:ext cx="4031654" cy="5033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u"/>
            </a:pPr>
            <a:r>
              <a:rPr lang="zh-CN" altLang="en-US" sz="2400" b="1" dirty="0" smtClean="0">
                <a:latin typeface="宋体" pitchFamily="2" charset="-122"/>
              </a:rPr>
              <a:t>应该</a:t>
            </a:r>
            <a:r>
              <a:rPr lang="zh-CN" altLang="en-US" sz="2400" b="1" dirty="0">
                <a:latin typeface="宋体" pitchFamily="2" charset="-122"/>
              </a:rPr>
              <a:t>避免的</a:t>
            </a:r>
            <a:r>
              <a:rPr lang="en-US" altLang="zh-CN" sz="2400" b="1" dirty="0">
                <a:latin typeface="宋体" pitchFamily="2" charset="-122"/>
              </a:rPr>
              <a:t>10</a:t>
            </a:r>
            <a:r>
              <a:rPr lang="zh-CN" altLang="en-US" sz="2400" b="1" dirty="0">
                <a:latin typeface="宋体" pitchFamily="2" charset="-122"/>
              </a:rPr>
              <a:t>种行为倾向</a:t>
            </a:r>
          </a:p>
        </p:txBody>
      </p:sp>
      <p:sp>
        <p:nvSpPr>
          <p:cNvPr id="8201" name="Rectangle 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2219168"/>
            <a:ext cx="2483879" cy="43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2400" b="1" dirty="0" smtClean="0">
                <a:latin typeface="宋体" pitchFamily="2" charset="-122"/>
              </a:rPr>
              <a:t>（二）听课工作</a:t>
            </a:r>
            <a:endParaRPr lang="zh-CN" altLang="en-US" sz="2400" b="1" dirty="0">
              <a:latin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3059113" y="1557338"/>
            <a:ext cx="3097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3616325" y="1851025"/>
            <a:ext cx="181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2627784" y="736600"/>
            <a:ext cx="43928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u"/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课外辅导答疑</a:t>
            </a:r>
            <a:r>
              <a:rPr lang="zh-CN" altLang="en-US" sz="3200" b="1" dirty="0" smtClean="0">
                <a:latin typeface="黑体" pitchFamily="2" charset="-122"/>
                <a:ea typeface="黑体" pitchFamily="2" charset="-122"/>
              </a:rPr>
              <a:t>工作</a:t>
            </a:r>
            <a:endParaRPr lang="zh-CN" altLang="en-US" sz="32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2124075" y="2420938"/>
            <a:ext cx="1819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1908175" y="1773238"/>
            <a:ext cx="6768281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47675">
              <a:lnSpc>
                <a:spcPct val="150000"/>
              </a:lnSpc>
            </a:pPr>
            <a:r>
              <a:rPr lang="zh-CN" altLang="en-US" sz="2000" b="1" dirty="0"/>
              <a:t>  课外辅导答疑工作是我校 “以学生为中心”办学理念的重要具体体现之一</a:t>
            </a:r>
            <a:r>
              <a:rPr lang="zh-CN" altLang="en-US" sz="2000" b="1" dirty="0" smtClean="0"/>
              <a:t>。出台</a:t>
            </a:r>
            <a:r>
              <a:rPr lang="zh-CN" altLang="en-US" sz="2000" b="1" dirty="0"/>
              <a:t>了</a:t>
            </a:r>
            <a:r>
              <a:rPr lang="en-US" altLang="zh-CN" sz="2000" b="1" dirty="0">
                <a:hlinkClick r:id="rId2" action="ppaction://hlinkfile"/>
              </a:rPr>
              <a:t>《</a:t>
            </a:r>
            <a:r>
              <a:rPr lang="zh-CN" altLang="en-US" sz="2000" b="1" dirty="0">
                <a:hlinkClick r:id="rId2" action="ppaction://hlinkfile"/>
              </a:rPr>
              <a:t>厦门大学嘉庚学院教师课外辅导答疑管理办法</a:t>
            </a:r>
            <a:r>
              <a:rPr lang="en-US" altLang="zh-CN" sz="2000" b="1" dirty="0">
                <a:hlinkClick r:id="rId2" action="ppaction://hlinkfile"/>
              </a:rPr>
              <a:t>》</a:t>
            </a:r>
            <a:r>
              <a:rPr lang="zh-CN" altLang="en-US" sz="2000" b="1" dirty="0">
                <a:latin typeface="Adobe 仿宋 Std R" pitchFamily="18" charset="-122"/>
                <a:ea typeface="Adobe 仿宋 Std R" pitchFamily="18" charset="-122"/>
              </a:rPr>
              <a:t>（</a:t>
            </a:r>
            <a:r>
              <a:rPr lang="zh-CN" altLang="en-US" sz="2000" b="1" dirty="0">
                <a:solidFill>
                  <a:srgbClr val="0033CC"/>
                </a:solidFill>
                <a:latin typeface="Adobe 仿宋 Std R" pitchFamily="18" charset="-122"/>
                <a:ea typeface="Adobe 仿宋 Std R" pitchFamily="18" charset="-122"/>
              </a:rPr>
              <a:t>内容详</a:t>
            </a:r>
            <a:r>
              <a:rPr lang="zh-CN" altLang="en-US" sz="2000" b="1" dirty="0" smtClean="0">
                <a:solidFill>
                  <a:srgbClr val="0033CC"/>
                </a:solidFill>
                <a:latin typeface="Adobe 仿宋 Std R" pitchFamily="18" charset="-122"/>
                <a:ea typeface="Adobe 仿宋 Std R" pitchFamily="18" charset="-122"/>
              </a:rPr>
              <a:t>见</a:t>
            </a:r>
            <a:r>
              <a:rPr lang="en-US" altLang="zh-CN" sz="2000" b="1" dirty="0" smtClean="0">
                <a:solidFill>
                  <a:srgbClr val="0033CC"/>
                </a:solidFill>
                <a:latin typeface="Adobe 仿宋 Std R" pitchFamily="18" charset="-122"/>
                <a:ea typeface="Adobe 仿宋 Std R" pitchFamily="18" charset="-122"/>
              </a:rPr>
              <a:t>《</a:t>
            </a:r>
            <a:r>
              <a:rPr lang="zh-CN" altLang="en-US" sz="2000" b="1" dirty="0" smtClean="0">
                <a:solidFill>
                  <a:srgbClr val="0033CC"/>
                </a:solidFill>
                <a:latin typeface="Adobe 仿宋 Std R" pitchFamily="18" charset="-122"/>
                <a:ea typeface="Adobe 仿宋 Std R" pitchFamily="18" charset="-122"/>
              </a:rPr>
              <a:t>教师手册</a:t>
            </a:r>
            <a:r>
              <a:rPr lang="en-US" altLang="zh-CN" sz="2000" b="1" dirty="0">
                <a:solidFill>
                  <a:srgbClr val="0033CC"/>
                </a:solidFill>
                <a:latin typeface="Adobe 仿宋 Std R" pitchFamily="18" charset="-122"/>
                <a:ea typeface="Adobe 仿宋 Std R" pitchFamily="18" charset="-122"/>
              </a:rPr>
              <a:t>》</a:t>
            </a:r>
            <a:r>
              <a:rPr lang="zh-CN" altLang="en-US" sz="2000" b="1" dirty="0" smtClean="0">
                <a:solidFill>
                  <a:srgbClr val="0033CC"/>
                </a:solidFill>
                <a:latin typeface="Adobe 仿宋 Std R" pitchFamily="18" charset="-122"/>
                <a:ea typeface="Adobe 仿宋 Std R" pitchFamily="18" charset="-122"/>
              </a:rPr>
              <a:t> ）</a:t>
            </a:r>
            <a:r>
              <a:rPr lang="zh-CN" altLang="en-US" sz="2000" b="1" dirty="0"/>
              <a:t>。每</a:t>
            </a:r>
            <a:r>
              <a:rPr lang="zh-CN" altLang="en-US" sz="2000" b="1" dirty="0" smtClean="0"/>
              <a:t>位教师</a:t>
            </a:r>
            <a:r>
              <a:rPr lang="zh-CN" altLang="en-US" sz="2000" b="1" dirty="0"/>
              <a:t>每周安排三个时段的答疑工作，每时段</a:t>
            </a:r>
            <a:r>
              <a:rPr lang="en-US" altLang="zh-CN" sz="2000" b="1" dirty="0"/>
              <a:t>2</a:t>
            </a:r>
            <a:r>
              <a:rPr lang="zh-CN" altLang="en-US" sz="2000" b="1" dirty="0"/>
              <a:t>课时，共计</a:t>
            </a:r>
            <a:r>
              <a:rPr lang="en-US" altLang="zh-CN" sz="2000" b="1" dirty="0"/>
              <a:t>6</a:t>
            </a:r>
            <a:r>
              <a:rPr lang="zh-CN" altLang="en-US" sz="2000" b="1" dirty="0"/>
              <a:t>课时。</a:t>
            </a:r>
            <a:endParaRPr lang="en-US" altLang="zh-CN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979712" y="1484784"/>
            <a:ext cx="6601916" cy="399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47675">
              <a:lnSpc>
                <a:spcPts val="3800"/>
              </a:lnSpc>
            </a:pPr>
            <a:r>
              <a:rPr lang="en-US" altLang="zh-CN" sz="2000" b="1" dirty="0">
                <a:latin typeface="宋体" pitchFamily="2" charset="-122"/>
              </a:rPr>
              <a:t>1.</a:t>
            </a:r>
            <a:r>
              <a:rPr lang="zh-CN" altLang="en-US" sz="2000" b="1" dirty="0">
                <a:latin typeface="宋体" pitchFamily="2" charset="-122"/>
              </a:rPr>
              <a:t>辅导答疑的三个时段不能安排在同一天，且不能两两连排；</a:t>
            </a:r>
          </a:p>
          <a:p>
            <a:pPr indent="447675">
              <a:lnSpc>
                <a:spcPts val="3800"/>
              </a:lnSpc>
            </a:pPr>
            <a:r>
              <a:rPr lang="en-US" altLang="zh-CN" sz="2000" b="1" dirty="0">
                <a:latin typeface="宋体" pitchFamily="2" charset="-122"/>
              </a:rPr>
              <a:t>2.</a:t>
            </a:r>
            <a:r>
              <a:rPr lang="zh-CN" altLang="en-US" sz="2000" b="1" dirty="0">
                <a:latin typeface="宋体" pitchFamily="2" charset="-122"/>
              </a:rPr>
              <a:t>答疑时间应尽量避免安排在中午的“午</a:t>
            </a:r>
            <a:r>
              <a:rPr lang="en-US" altLang="zh-CN" sz="2000" b="1" dirty="0">
                <a:latin typeface="宋体" pitchFamily="2" charset="-122"/>
              </a:rPr>
              <a:t>1--</a:t>
            </a:r>
            <a:r>
              <a:rPr lang="zh-CN" altLang="en-US" sz="2000" b="1" dirty="0">
                <a:latin typeface="宋体" pitchFamily="2" charset="-122"/>
              </a:rPr>
              <a:t>午</a:t>
            </a:r>
            <a:r>
              <a:rPr lang="en-US" altLang="zh-CN" sz="2000" b="1" dirty="0">
                <a:latin typeface="宋体" pitchFamily="2" charset="-122"/>
              </a:rPr>
              <a:t>2</a:t>
            </a:r>
            <a:r>
              <a:rPr lang="zh-CN" altLang="en-US" sz="2000" b="1" dirty="0">
                <a:latin typeface="宋体" pitchFamily="2" charset="-122"/>
              </a:rPr>
              <a:t>节”进行；</a:t>
            </a:r>
          </a:p>
          <a:p>
            <a:pPr indent="447675">
              <a:lnSpc>
                <a:spcPts val="3800"/>
              </a:lnSpc>
            </a:pPr>
            <a:r>
              <a:rPr lang="en-US" altLang="zh-CN" sz="2000" b="1" dirty="0">
                <a:latin typeface="宋体" pitchFamily="2" charset="-122"/>
              </a:rPr>
              <a:t>3.</a:t>
            </a:r>
            <a:r>
              <a:rPr lang="zh-CN" altLang="en-US" sz="2000" b="1" dirty="0">
                <a:latin typeface="宋体" pitchFamily="2" charset="-122"/>
              </a:rPr>
              <a:t>辅导答疑时间应尽量避免</a:t>
            </a:r>
            <a:r>
              <a:rPr lang="zh-CN" altLang="en-US" sz="2000" b="1" dirty="0" smtClean="0">
                <a:latin typeface="宋体" pitchFamily="2" charset="-122"/>
              </a:rPr>
              <a:t>与所授课主体</a:t>
            </a:r>
            <a:r>
              <a:rPr lang="zh-CN" altLang="en-US" sz="2000" b="1" dirty="0">
                <a:latin typeface="宋体" pitchFamily="2" charset="-122"/>
              </a:rPr>
              <a:t>学生上课时间相</a:t>
            </a:r>
            <a:r>
              <a:rPr lang="zh-CN" altLang="en-US" sz="2000" b="1" dirty="0" smtClean="0">
                <a:latin typeface="宋体" pitchFamily="2" charset="-122"/>
              </a:rPr>
              <a:t>冲突；</a:t>
            </a:r>
            <a:endParaRPr lang="zh-CN" altLang="en-US" sz="2000" b="1" dirty="0">
              <a:latin typeface="宋体" pitchFamily="2" charset="-122"/>
            </a:endParaRPr>
          </a:p>
          <a:p>
            <a:pPr indent="447675">
              <a:lnSpc>
                <a:spcPts val="3800"/>
              </a:lnSpc>
            </a:pPr>
            <a:r>
              <a:rPr lang="en-US" altLang="zh-CN" sz="2000" b="1" dirty="0" smtClean="0">
                <a:latin typeface="宋体" pitchFamily="2" charset="-122"/>
              </a:rPr>
              <a:t>4.</a:t>
            </a:r>
            <a:r>
              <a:rPr lang="zh-CN" altLang="en-US" sz="2000" b="1" dirty="0" smtClean="0">
                <a:latin typeface="宋体" pitchFamily="2" charset="-122"/>
              </a:rPr>
              <a:t>答疑时间不得安排在本单位固定例会时间；一般不安排</a:t>
            </a:r>
            <a:r>
              <a:rPr lang="zh-CN" altLang="en-US" sz="2000" b="1" dirty="0">
                <a:latin typeface="宋体" pitchFamily="2" charset="-122"/>
              </a:rPr>
              <a:t>在双休日或公共节假日内；</a:t>
            </a:r>
            <a:endParaRPr lang="en-US" altLang="zh-CN" sz="2000" b="1" dirty="0">
              <a:latin typeface="宋体" pitchFamily="2" charset="-122"/>
            </a:endParaRP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3275856" y="806450"/>
            <a:ext cx="3078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ea typeface="黑体" pitchFamily="2" charset="-122"/>
              </a:rPr>
              <a:t>答疑工作注意事项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571625" y="1252256"/>
            <a:ext cx="7345363" cy="448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7675"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zh-CN" sz="2000" b="1" dirty="0">
                <a:latin typeface="+mn-ea"/>
                <a:ea typeface="+mn-ea"/>
              </a:rPr>
              <a:t>5.</a:t>
            </a:r>
            <a:r>
              <a:rPr lang="zh-CN" altLang="en-US" sz="2000" b="1" dirty="0">
                <a:latin typeface="+mn-ea"/>
                <a:ea typeface="+mn-ea"/>
              </a:rPr>
              <a:t> 答疑时间应与学生作息节次保持一致性，即第</a:t>
            </a:r>
            <a:r>
              <a:rPr lang="en-US" altLang="zh-CN" sz="2000" b="1" dirty="0">
                <a:latin typeface="+mn-ea"/>
                <a:ea typeface="+mn-ea"/>
              </a:rPr>
              <a:t>1-10</a:t>
            </a:r>
            <a:r>
              <a:rPr lang="zh-CN" altLang="en-US" sz="2000" b="1" dirty="0">
                <a:latin typeface="+mn-ea"/>
                <a:ea typeface="+mn-ea"/>
              </a:rPr>
              <a:t>节内安排，如第</a:t>
            </a:r>
            <a:r>
              <a:rPr lang="en-US" altLang="zh-CN" sz="2000" b="1" dirty="0">
                <a:latin typeface="+mn-ea"/>
                <a:ea typeface="+mn-ea"/>
              </a:rPr>
              <a:t>1-2</a:t>
            </a:r>
            <a:r>
              <a:rPr lang="zh-CN" altLang="en-US" sz="2000" b="1" dirty="0">
                <a:latin typeface="+mn-ea"/>
                <a:ea typeface="+mn-ea"/>
              </a:rPr>
              <a:t>节、第</a:t>
            </a:r>
            <a:r>
              <a:rPr lang="en-US" altLang="zh-CN" sz="2000" b="1" dirty="0">
                <a:latin typeface="+mn-ea"/>
                <a:ea typeface="+mn-ea"/>
              </a:rPr>
              <a:t>2-3</a:t>
            </a:r>
            <a:r>
              <a:rPr lang="zh-CN" altLang="en-US" sz="2000" b="1" dirty="0">
                <a:latin typeface="+mn-ea"/>
                <a:ea typeface="+mn-ea"/>
              </a:rPr>
              <a:t>节；</a:t>
            </a:r>
          </a:p>
          <a:p>
            <a:pPr indent="447675"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zh-CN" sz="2000" b="1" dirty="0">
                <a:latin typeface="+mn-ea"/>
                <a:ea typeface="+mn-ea"/>
              </a:rPr>
              <a:t>6.</a:t>
            </a:r>
            <a:r>
              <a:rPr lang="zh-CN" altLang="en-US" sz="2000" b="1" dirty="0">
                <a:latin typeface="+mn-ea"/>
                <a:ea typeface="+mn-ea"/>
              </a:rPr>
              <a:t> 第一教学周内完成答疑安排，并同时在教师个人办公室大门和学校网站“教学文件系统”的</a:t>
            </a:r>
            <a:r>
              <a:rPr lang="en-US" altLang="zh-CN" sz="2000" b="1" dirty="0">
                <a:latin typeface="+mn-ea"/>
                <a:ea typeface="+mn-ea"/>
              </a:rPr>
              <a:t>“</a:t>
            </a:r>
            <a:r>
              <a:rPr lang="zh-CN" altLang="en-US" sz="2000" b="1" dirty="0">
                <a:latin typeface="+mn-ea"/>
                <a:ea typeface="+mn-ea"/>
              </a:rPr>
              <a:t>答疑安排”中公布；</a:t>
            </a:r>
            <a:r>
              <a:rPr lang="en-US" altLang="zh-CN" sz="2000" b="1" dirty="0">
                <a:latin typeface="+mn-ea"/>
                <a:ea typeface="+mn-ea"/>
              </a:rPr>
              <a:t>(</a:t>
            </a:r>
            <a:r>
              <a:rPr lang="zh-CN" altLang="en-US" sz="2000" b="1" dirty="0">
                <a:solidFill>
                  <a:srgbClr val="FF0000"/>
                </a:solidFill>
                <a:latin typeface="+mn-ea"/>
                <a:ea typeface="+mn-ea"/>
              </a:rPr>
              <a:t>注</a:t>
            </a:r>
            <a:r>
              <a:rPr lang="en-US" altLang="zh-CN" sz="2000" b="1" dirty="0">
                <a:solidFill>
                  <a:srgbClr val="FF0000"/>
                </a:solidFill>
                <a:latin typeface="+mn-ea"/>
                <a:ea typeface="+mn-ea"/>
              </a:rPr>
              <a:t>:</a:t>
            </a:r>
            <a:r>
              <a:rPr lang="zh-CN" altLang="en-US" sz="2000" b="1" dirty="0">
                <a:solidFill>
                  <a:srgbClr val="FF0000"/>
                </a:solidFill>
                <a:latin typeface="+mn-ea"/>
                <a:ea typeface="+mn-ea"/>
              </a:rPr>
              <a:t>应与</a:t>
            </a:r>
            <a:r>
              <a:rPr lang="en-US" altLang="zh-CN" sz="2000" b="1" dirty="0">
                <a:solidFill>
                  <a:srgbClr val="FF0000"/>
                </a:solidFill>
                <a:latin typeface="+mn-ea"/>
                <a:ea typeface="+mn-ea"/>
              </a:rPr>
              <a:t>“</a:t>
            </a:r>
            <a:r>
              <a:rPr lang="zh-CN" altLang="en-US" sz="2000" b="1" dirty="0">
                <a:solidFill>
                  <a:srgbClr val="FF0000"/>
                </a:solidFill>
                <a:latin typeface="+mn-ea"/>
                <a:ea typeface="+mn-ea"/>
              </a:rPr>
              <a:t>综合教务系统</a:t>
            </a:r>
            <a:r>
              <a:rPr lang="en-US" altLang="zh-CN" sz="2000" b="1" dirty="0">
                <a:solidFill>
                  <a:srgbClr val="FF0000"/>
                </a:solidFill>
                <a:latin typeface="+mn-ea"/>
                <a:ea typeface="+mn-ea"/>
              </a:rPr>
              <a:t>”</a:t>
            </a:r>
            <a:r>
              <a:rPr lang="zh-CN" altLang="en-US" sz="2000" b="1" dirty="0">
                <a:solidFill>
                  <a:srgbClr val="FF0000"/>
                </a:solidFill>
                <a:latin typeface="+mn-ea"/>
                <a:ea typeface="+mn-ea"/>
              </a:rPr>
              <a:t>中</a:t>
            </a:r>
            <a:r>
              <a:rPr lang="en-US" altLang="zh-CN" sz="2000" b="1" dirty="0">
                <a:solidFill>
                  <a:srgbClr val="FF0000"/>
                </a:solidFill>
                <a:latin typeface="+mn-ea"/>
                <a:ea typeface="+mn-ea"/>
              </a:rPr>
              <a:t>“</a:t>
            </a:r>
            <a:r>
              <a:rPr lang="zh-CN" altLang="en-US" sz="2000" b="1" dirty="0">
                <a:solidFill>
                  <a:srgbClr val="FF0000"/>
                </a:solidFill>
                <a:latin typeface="+mn-ea"/>
                <a:ea typeface="+mn-ea"/>
              </a:rPr>
              <a:t>课程教学安排表</a:t>
            </a:r>
            <a:r>
              <a:rPr lang="en-US" altLang="zh-CN" sz="2000" b="1" dirty="0">
                <a:solidFill>
                  <a:srgbClr val="FF0000"/>
                </a:solidFill>
                <a:latin typeface="+mn-ea"/>
                <a:ea typeface="+mn-ea"/>
              </a:rPr>
              <a:t>”</a:t>
            </a:r>
            <a:r>
              <a:rPr lang="zh-CN" altLang="en-US" sz="2000" b="1" dirty="0">
                <a:solidFill>
                  <a:srgbClr val="FF0000"/>
                </a:solidFill>
                <a:latin typeface="+mn-ea"/>
                <a:ea typeface="+mn-ea"/>
              </a:rPr>
              <a:t>中的答疑安排保持一致</a:t>
            </a:r>
            <a:r>
              <a:rPr lang="zh-CN" altLang="en-US" sz="2000" b="1" dirty="0">
                <a:latin typeface="+mn-ea"/>
                <a:ea typeface="+mn-ea"/>
              </a:rPr>
              <a:t>）</a:t>
            </a:r>
          </a:p>
          <a:p>
            <a:pPr indent="447675"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zh-CN" sz="2000" b="1" dirty="0">
                <a:latin typeface="+mn-ea"/>
                <a:ea typeface="+mn-ea"/>
              </a:rPr>
              <a:t>7.</a:t>
            </a:r>
            <a:r>
              <a:rPr lang="zh-CN" altLang="en-US" sz="2000" b="1" dirty="0">
                <a:latin typeface="+mn-ea"/>
                <a:ea typeface="+mn-ea"/>
              </a:rPr>
              <a:t>答疑安排</a:t>
            </a:r>
            <a:r>
              <a:rPr lang="zh-CN" altLang="en-US" sz="2000" b="1" dirty="0" smtClean="0">
                <a:latin typeface="+mn-ea"/>
                <a:ea typeface="+mn-ea"/>
              </a:rPr>
              <a:t>不得随意</a:t>
            </a:r>
            <a:r>
              <a:rPr lang="zh-CN" altLang="en-US" sz="2000" b="1" dirty="0">
                <a:latin typeface="+mn-ea"/>
                <a:ea typeface="+mn-ea"/>
              </a:rPr>
              <a:t>变更。因故确</a:t>
            </a:r>
            <a:r>
              <a:rPr lang="zh-CN" altLang="en-US" sz="2000" b="1" dirty="0" smtClean="0">
                <a:latin typeface="+mn-ea"/>
                <a:ea typeface="+mn-ea"/>
              </a:rPr>
              <a:t>需调整</a:t>
            </a:r>
            <a:r>
              <a:rPr lang="zh-CN" altLang="en-US" sz="2000" b="1" dirty="0">
                <a:latin typeface="+mn-ea"/>
                <a:ea typeface="+mn-ea"/>
              </a:rPr>
              <a:t>的，须事前报本单位主管审批同意并向促进部报备</a:t>
            </a:r>
            <a:r>
              <a:rPr lang="zh-CN" altLang="en-US" sz="2000" b="1" dirty="0" smtClean="0">
                <a:latin typeface="+mn-ea"/>
                <a:ea typeface="+mn-ea"/>
              </a:rPr>
              <a:t>。因故</a:t>
            </a:r>
            <a:r>
              <a:rPr lang="zh-CN" altLang="en-US" sz="2000" b="1" dirty="0">
                <a:latin typeface="+mn-ea"/>
                <a:ea typeface="+mn-ea"/>
              </a:rPr>
              <a:t>临时不能坚守岗位的，须在答疑场所张贴便条说明以供学生和检查人员知悉</a:t>
            </a:r>
            <a:r>
              <a:rPr lang="zh-CN" altLang="en-US" sz="2000" b="1" dirty="0" smtClean="0">
                <a:latin typeface="+mn-ea"/>
                <a:ea typeface="+mn-ea"/>
              </a:rPr>
              <a:t>。</a:t>
            </a:r>
            <a:endParaRPr lang="zh-CN" altLang="en-US" sz="2000" b="1" dirty="0"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4540</TotalTime>
  <Words>2455</Words>
  <Application>Microsoft Office PowerPoint</Application>
  <PresentationFormat>全屏显示(4:3)</PresentationFormat>
  <Paragraphs>245</Paragraphs>
  <Slides>44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45" baseType="lpstr"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答疑安排的公布方式（两种）</vt:lpstr>
      <vt:lpstr>PowerPoint 演示文稿</vt:lpstr>
      <vt:lpstr>PowerPoint 演示文稿</vt:lpstr>
      <vt:lpstr>听课工作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备课（一）——收集和分析处理信息</vt:lpstr>
      <vt:lpstr>PowerPoint 演示文稿</vt:lpstr>
      <vt:lpstr>PowerPoint 演示文稿</vt:lpstr>
      <vt:lpstr>PowerPoint 演示文稿</vt:lpstr>
      <vt:lpstr>PowerPoint 演示文稿</vt:lpstr>
      <vt:lpstr>备课（二）——撰写教案</vt:lpstr>
      <vt:lpstr>PowerPoint 演示文稿</vt:lpstr>
      <vt:lpstr>PowerPoint 演示文稿</vt:lpstr>
      <vt:lpstr>PowerPoint 演示文稿</vt:lpstr>
      <vt:lpstr>备课（三） ——制作多媒体课件</vt:lpstr>
      <vt:lpstr>PowerPoint 演示文稿</vt:lpstr>
      <vt:lpstr>PowerPoint 演示文稿</vt:lpstr>
      <vt:lpstr>上课——教学实施</vt:lpstr>
      <vt:lpstr>PowerPoint 演示文稿</vt:lpstr>
      <vt:lpstr>PowerPoint 演示文稿</vt:lpstr>
      <vt:lpstr>PowerPoint 演示文稿</vt:lpstr>
      <vt:lpstr>提高学生到课率的10大措施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新教师培训</dc:title>
  <dc:creator>hwx</dc:creator>
  <cp:lastModifiedBy>USER-</cp:lastModifiedBy>
  <cp:revision>595</cp:revision>
  <dcterms:created xsi:type="dcterms:W3CDTF">2007-10-25T05:48:14Z</dcterms:created>
  <dcterms:modified xsi:type="dcterms:W3CDTF">2018-03-28T08:21:37Z</dcterms:modified>
</cp:coreProperties>
</file>